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2"/>
  </p:handoutMasterIdLst>
  <p:sldIdLst>
    <p:sldId id="308" r:id="rId3"/>
    <p:sldId id="265" r:id="rId5"/>
    <p:sldId id="310" r:id="rId6"/>
    <p:sldId id="312" r:id="rId7"/>
    <p:sldId id="311" r:id="rId8"/>
    <p:sldId id="309" r:id="rId9"/>
    <p:sldId id="313" r:id="rId10"/>
    <p:sldId id="335" r:id="rId11"/>
    <p:sldId id="277" r:id="rId12"/>
    <p:sldId id="314" r:id="rId13"/>
    <p:sldId id="278" r:id="rId14"/>
    <p:sldId id="279" r:id="rId15"/>
    <p:sldId id="328" r:id="rId16"/>
    <p:sldId id="283" r:id="rId17"/>
    <p:sldId id="318" r:id="rId18"/>
    <p:sldId id="321" r:id="rId19"/>
    <p:sldId id="323" r:id="rId20"/>
    <p:sldId id="324" r:id="rId21"/>
    <p:sldId id="325" r:id="rId22"/>
    <p:sldId id="326" r:id="rId23"/>
    <p:sldId id="327" r:id="rId24"/>
    <p:sldId id="315" r:id="rId25"/>
    <p:sldId id="284" r:id="rId26"/>
    <p:sldId id="329" r:id="rId27"/>
    <p:sldId id="330" r:id="rId28"/>
    <p:sldId id="286" r:id="rId29"/>
    <p:sldId id="289" r:id="rId30"/>
    <p:sldId id="292" r:id="rId31"/>
    <p:sldId id="293" r:id="rId32"/>
    <p:sldId id="295" r:id="rId33"/>
    <p:sldId id="296" r:id="rId34"/>
    <p:sldId id="298" r:id="rId35"/>
    <p:sldId id="301" r:id="rId36"/>
    <p:sldId id="332" r:id="rId37"/>
    <p:sldId id="333" r:id="rId38"/>
    <p:sldId id="305" r:id="rId39"/>
    <p:sldId id="334" r:id="rId40"/>
    <p:sldId id="307"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Rg st="1" end="38"/>
  </p:showPr>
  <p:clrMru>
    <a:srgbClr val="63065F"/>
    <a:srgbClr val="811EAD"/>
    <a:srgbClr val="C10BB8"/>
    <a:srgbClr val="990992"/>
    <a:srgbClr val="9900CC"/>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46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handoutMaster" Target="handoutMasters/handoutMaster1.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196BB8-AD05-4BAD-B18C-65F586F3648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311528-33BF-4C25-A4EC-27718B4A2ED7}"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7191A5-3E2E-49A6-80D2-F9D9098B088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A4FC2-144A-4C66-AC2D-729324261F4A}"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Good morning everyone. I’m Yangna from nanjing university. Today, I’m excited to present our ICDE 2025 paper titled “Boosting End-to-End Database Isolation Checking via Mini-Transactions”This is a joint effort by researchers from Nanjing University, ETH, and Tencent.</a:t>
            </a:r>
            <a:endParaRPr lang="en-US" altLang="zh-CN"/>
          </a:p>
        </p:txBody>
      </p:sp>
      <p:sp>
        <p:nvSpPr>
          <p:cNvPr id="4" name="灯片编号占位符 3"/>
          <p:cNvSpPr>
            <a:spLocks noGrp="1"/>
          </p:cNvSpPr>
          <p:nvPr>
            <p:ph type="sldNum" sz="quarter" idx="5"/>
          </p:nvPr>
        </p:nvSpPr>
        <p:spPr/>
        <p:txBody>
          <a:bodyPr/>
          <a:lstStyle/>
          <a:p>
            <a:fld id="{FD684924-2CED-4705-9F50-B1A778DDCF4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Our contributions are three-fold:</a:t>
            </a:r>
            <a:endParaRPr lang="en-US" altLang="zh-CN"/>
          </a:p>
          <a:p>
            <a:r>
              <a:rPr lang="en-US" altLang="zh-CN"/>
              <a:t>First, at the conceptual level, we propose a unified MT-based approach that addresses inefficiencies in both history generation and verification in black-box isolation checking.</a:t>
            </a:r>
            <a:endParaRPr lang="en-US" altLang="zh-CN"/>
          </a:p>
          <a:p>
            <a:r>
              <a:rPr lang="en-US" altLang="zh-CN"/>
              <a:t>Second, at the technical level, we design Mini-Transactions that are compact yet semantically rich—capable of capturing all 14 well-known isolation anomalies.</a:t>
            </a:r>
            <a:endParaRPr lang="en-US" altLang="zh-CN"/>
          </a:p>
          <a:p>
            <a:r>
              <a:rPr lang="en-US" altLang="zh-CN"/>
              <a:t>We develop efficient verification algorithms using the read-modify-write pattern and unique values, and prove that verifying strong isolation without unique values is NP-hard.</a:t>
            </a:r>
            <a:endParaRPr lang="en-US" altLang="zh-CN"/>
          </a:p>
          <a:p>
            <a:r>
              <a:rPr lang="en-US" altLang="zh-CN"/>
              <a:t>Third, at the practical level, we implement our techniques in a tool called MTC, which includes both an MT workload generator and verifier.Experiments show that MTC significantly outperforms state-of-the-art tools in end-to-end checking, and effectively detects real-world bugs across isolation levels.</a:t>
            </a:r>
            <a:endParaRPr lang="en-US" altLang="zh-CN"/>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 mini-transaction is a transaction meeting the following two rules:</a:t>
            </a:r>
            <a:endParaRPr lang="en-US" altLang="zh-CN"/>
          </a:p>
          <a:p>
            <a:r>
              <a:rPr lang="en-US" altLang="zh-CN"/>
              <a:t>• It contains one or two read operations and at most two write operations.</a:t>
            </a:r>
            <a:endParaRPr lang="en-US" altLang="zh-CN"/>
          </a:p>
          <a:p>
            <a:r>
              <a:rPr lang="en-US" altLang="zh-CN"/>
              <a:t>• Each write operation, if present, is preceded by a read operation on the same object.</a:t>
            </a:r>
            <a:endParaRPr lang="en-US" altLang="zh-CN"/>
          </a:p>
          <a:p>
            <a:endParaRPr lang="en-US" altLang="zh-CN"/>
          </a:p>
          <a:p>
            <a:r>
              <a:rPr lang="en-US" altLang="zh-CN"/>
              <a:t>A mini-transaction history is a history comprising solely mini-transactions such that each write operation on the same object assigns a unique value.</a:t>
            </a:r>
            <a:endParaRPr lang="en-US" altLang="zh-CN"/>
          </a:p>
          <a:p>
            <a:endParaRPr lang="en-US" altLang="zh-CN"/>
          </a:p>
          <a:p>
            <a:r>
              <a:rPr lang="en-US" altLang="zh-CN"/>
              <a:t>The first </a:t>
            </a:r>
            <a:r>
              <a:rPr lang="en-US" altLang="zh-CN">
                <a:sym typeface="+mn-ea"/>
              </a:rPr>
              <a:t>rule </a:t>
            </a:r>
            <a:r>
              <a:rPr lang="en-US" altLang="zh-CN"/>
              <a:t>of mini-transactions helps expedite database execution during history generation, while the second </a:t>
            </a:r>
            <a:r>
              <a:rPr lang="en-US" altLang="zh-CN">
                <a:sym typeface="+mn-ea"/>
              </a:rPr>
              <a:t>rule</a:t>
            </a:r>
            <a:r>
              <a:rPr lang="en-US" altLang="zh-CN"/>
              <a:t>, along with the unique values written, guarantees the existence of efficient verification algorithms for mini transaction histories.</a:t>
            </a:r>
            <a:endParaRPr lang="en-US" altLang="zh-CN"/>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Despite their simplicity, MTs are semantically rich enough to capture common isolation anomalies that can occur in GT histories. These encompass all 14 well-known isolation anomalies.For example, common </a:t>
            </a:r>
            <a:r>
              <a:rPr lang="en-US" altLang="zh-CN">
                <a:sym typeface="+mn-ea"/>
              </a:rPr>
              <a:t>anomalies </a:t>
            </a:r>
            <a:r>
              <a:rPr lang="en-US" altLang="zh-CN"/>
              <a:t>such as LostUpdate and WriteSkew, and more complex </a:t>
            </a:r>
            <a:r>
              <a:rPr lang="en-US" altLang="zh-CN">
                <a:sym typeface="+mn-ea"/>
              </a:rPr>
              <a:t>anomalies</a:t>
            </a:r>
            <a:r>
              <a:rPr lang="en-US" altLang="zh-CN"/>
              <a:t> such as CausalityViolation.</a:t>
            </a:r>
            <a:endParaRPr lang="zh-CN" altLang="en-US"/>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latin typeface="Times New Roman" panose="02020603050405020304" charset="0"/>
                <a:cs typeface="Times New Roman" panose="02020603050405020304" charset="0"/>
                <a:sym typeface="+mn-ea"/>
              </a:rPr>
              <a:t>As before, we will take serializability as an example.</a:t>
            </a:r>
            <a:endParaRPr lang="en-US" altLang="zh-CN">
              <a:latin typeface="Times New Roman" panose="02020603050405020304" charset="0"/>
              <a:cs typeface="Times New Roman" panose="02020603050405020304" charset="0"/>
              <a:sym typeface="+mn-ea"/>
            </a:endParaRPr>
          </a:p>
          <a:p>
            <a:r>
              <a:rPr lang="en-US" altLang="zh-CN">
                <a:latin typeface="Times New Roman" panose="02020603050405020304" charset="0"/>
                <a:cs typeface="Times New Roman" panose="02020603050405020304" charset="0"/>
                <a:sym typeface="+mn-ea"/>
              </a:rPr>
              <a:t>A history satisfies SER, if and only if it satisfies INT and one of its dependency graph which includes SO edge,WR edge,WW edge and RW edge </a:t>
            </a:r>
            <a:r>
              <a:rPr lang="en-US" altLang="zh-CN">
                <a:latin typeface="Times New Roman" panose="02020603050405020304" charset="0"/>
                <a:cs typeface="Times New Roman" panose="02020603050405020304" charset="0"/>
                <a:sym typeface="+mn-ea"/>
              </a:rPr>
              <a:t>is cycle-free.Now, let's look an example.</a:t>
            </a:r>
            <a:endParaRPr lang="en-US" altLang="zh-CN">
              <a:latin typeface="Times New Roman" panose="02020603050405020304" charset="0"/>
              <a:cs typeface="Times New Roman" panose="02020603050405020304" charset="0"/>
              <a:sym typeface="+mn-ea"/>
            </a:endParaRPr>
          </a:p>
          <a:p>
            <a:endParaRPr lang="en-US" altLang="zh-CN">
              <a:latin typeface="Times New Roman" panose="02020603050405020304" charset="0"/>
              <a:cs typeface="Times New Roman" panose="02020603050405020304" charset="0"/>
              <a:sym typeface="+mn-ea"/>
            </a:endParaRPr>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As shown in the figure,Transaction T</a:t>
            </a:r>
            <a:r>
              <a:rPr lang="en-US" altLang="zh-CN" baseline="-25000"/>
              <a:t>0</a:t>
            </a:r>
            <a:r>
              <a:rPr lang="en-US" altLang="zh-CN"/>
              <a:t> writes the acct object, and then transactions T</a:t>
            </a:r>
            <a:r>
              <a:rPr lang="en-US" altLang="zh-CN" baseline="-25000"/>
              <a:t>A</a:t>
            </a:r>
            <a:r>
              <a:rPr lang="en-US" altLang="zh-CN"/>
              <a:t> and T</a:t>
            </a:r>
            <a:r>
              <a:rPr lang="en-US" altLang="zh-CN" baseline="-25000"/>
              <a:t>B</a:t>
            </a:r>
            <a:r>
              <a:rPr lang="en-US" altLang="zh-CN"/>
              <a:t> respectively read the acct object written by </a:t>
            </a:r>
            <a:r>
              <a:rPr lang="en-US" altLang="zh-CN">
                <a:sym typeface="+mn-ea"/>
              </a:rPr>
              <a:t> T</a:t>
            </a:r>
            <a:r>
              <a:rPr lang="en-US" altLang="zh-CN" baseline="-25000">
                <a:sym typeface="+mn-ea"/>
              </a:rPr>
              <a:t>0 </a:t>
            </a:r>
            <a:r>
              <a:rPr lang="en-US" altLang="zh-CN">
                <a:sym typeface="+mn-ea"/>
              </a:rPr>
              <a:t>. We say that T</a:t>
            </a:r>
            <a:r>
              <a:rPr lang="en-US" altLang="zh-CN" baseline="-25000">
                <a:sym typeface="+mn-ea"/>
              </a:rPr>
              <a:t>A</a:t>
            </a:r>
            <a:r>
              <a:rPr lang="en-US" altLang="zh-CN">
                <a:sym typeface="+mn-ea"/>
              </a:rPr>
              <a:t> and T</a:t>
            </a:r>
            <a:r>
              <a:rPr lang="en-US" altLang="zh-CN" baseline="-25000">
                <a:sym typeface="+mn-ea"/>
              </a:rPr>
              <a:t>B </a:t>
            </a:r>
            <a:r>
              <a:rPr lang="en-US" altLang="zh-CN">
                <a:sym typeface="+mn-ea"/>
              </a:rPr>
              <a:t>read-depends on </a:t>
            </a:r>
            <a:r>
              <a:rPr lang="en-US" altLang="zh-CN">
                <a:sym typeface="+mn-ea"/>
              </a:rPr>
              <a:t>T</a:t>
            </a:r>
            <a:r>
              <a:rPr lang="en-US" altLang="zh-CN" baseline="-25000">
                <a:sym typeface="+mn-ea"/>
              </a:rPr>
              <a:t>0 </a:t>
            </a:r>
            <a:r>
              <a:rPr lang="en-US" altLang="zh-CN">
                <a:sym typeface="+mn-ea"/>
              </a:rPr>
              <a:t>. </a:t>
            </a:r>
            <a:r>
              <a:rPr lang="en-US" altLang="zh-CN">
                <a:sym typeface="+mn-ea"/>
              </a:rPr>
              <a:t>We will add WR dependency edges from T</a:t>
            </a:r>
            <a:r>
              <a:rPr lang="en-US" altLang="zh-CN" baseline="-25000">
                <a:sym typeface="+mn-ea"/>
              </a:rPr>
              <a:t>0</a:t>
            </a:r>
            <a:r>
              <a:rPr lang="en-US" altLang="zh-CN">
                <a:sym typeface="+mn-ea"/>
              </a:rPr>
              <a:t> to T</a:t>
            </a:r>
            <a:r>
              <a:rPr lang="en-US" altLang="zh-CN" baseline="-25000">
                <a:sym typeface="+mn-ea"/>
              </a:rPr>
              <a:t>A</a:t>
            </a:r>
            <a:r>
              <a:rPr lang="en-US" altLang="zh-CN">
                <a:sym typeface="+mn-ea"/>
              </a:rPr>
              <a:t>  and T</a:t>
            </a:r>
            <a:r>
              <a:rPr lang="en-US" altLang="zh-CN" baseline="-25000">
                <a:sym typeface="+mn-ea"/>
              </a:rPr>
              <a:t>0</a:t>
            </a:r>
            <a:r>
              <a:rPr lang="en-US" altLang="zh-CN">
                <a:sym typeface="+mn-ea"/>
              </a:rPr>
              <a:t> to T</a:t>
            </a:r>
            <a:r>
              <a:rPr lang="en-US" altLang="zh-CN" baseline="-25000">
                <a:sym typeface="+mn-ea"/>
              </a:rPr>
              <a:t>B</a:t>
            </a:r>
            <a:r>
              <a:rPr lang="en-US" altLang="zh-CN">
                <a:sym typeface="+mn-ea"/>
              </a:rPr>
              <a:t> in the Dependency Graph.</a:t>
            </a:r>
            <a:endParaRPr lang="en-US" altLang="zh-CN" baseline="-25000"/>
          </a:p>
          <a:p>
            <a:endParaRPr lang="en-US" altLang="zh-CN" baseline="-25000"/>
          </a:p>
          <a:p>
            <a:endParaRPr lang="en-US" altLang="zh-CN" baseline="-25000"/>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T</a:t>
            </a:r>
            <a:r>
              <a:rPr lang="en-US" altLang="zh-CN" baseline="-25000">
                <a:sym typeface="+mn-ea"/>
              </a:rPr>
              <a:t>0</a:t>
            </a:r>
            <a:r>
              <a:rPr lang="en-US" altLang="zh-CN">
                <a:sym typeface="+mn-ea"/>
              </a:rPr>
              <a:t> write the acct object, and then T</a:t>
            </a:r>
            <a:r>
              <a:rPr lang="en-US" altLang="zh-CN" baseline="-25000">
                <a:sym typeface="+mn-ea"/>
              </a:rPr>
              <a:t>A</a:t>
            </a:r>
            <a:r>
              <a:rPr lang="en-US" altLang="zh-CN">
                <a:sym typeface="+mn-ea"/>
              </a:rPr>
              <a:t> and T</a:t>
            </a:r>
            <a:r>
              <a:rPr lang="en-US" altLang="zh-CN" baseline="-25000">
                <a:sym typeface="+mn-ea"/>
              </a:rPr>
              <a:t>B</a:t>
            </a:r>
            <a:r>
              <a:rPr lang="en-US" altLang="zh-CN">
                <a:sym typeface="+mn-ea"/>
              </a:rPr>
              <a:t> respectively wirte the acct object written by </a:t>
            </a:r>
            <a:r>
              <a:rPr lang="en-US" altLang="zh-CN">
                <a:sym typeface="+mn-ea"/>
              </a:rPr>
              <a:t>T</a:t>
            </a:r>
            <a:r>
              <a:rPr lang="en-US" altLang="zh-CN" baseline="-25000">
                <a:sym typeface="+mn-ea"/>
              </a:rPr>
              <a:t>0 </a:t>
            </a:r>
            <a:r>
              <a:rPr lang="en-US" altLang="zh-CN">
                <a:sym typeface="+mn-ea"/>
              </a:rPr>
              <a:t>. We say that T</a:t>
            </a:r>
            <a:r>
              <a:rPr lang="en-US" altLang="zh-CN" baseline="-25000">
                <a:sym typeface="+mn-ea"/>
              </a:rPr>
              <a:t>A</a:t>
            </a:r>
            <a:r>
              <a:rPr lang="en-US" altLang="zh-CN">
                <a:sym typeface="+mn-ea"/>
              </a:rPr>
              <a:t> and T</a:t>
            </a:r>
            <a:r>
              <a:rPr lang="en-US" altLang="zh-CN" baseline="-25000">
                <a:sym typeface="+mn-ea"/>
              </a:rPr>
              <a:t>B </a:t>
            </a:r>
            <a:r>
              <a:rPr lang="en-US" altLang="zh-CN">
                <a:sym typeface="+mn-ea"/>
              </a:rPr>
              <a:t>wirte-depends on T</a:t>
            </a:r>
            <a:r>
              <a:rPr lang="en-US" altLang="zh-CN" baseline="-25000">
                <a:sym typeface="+mn-ea"/>
              </a:rPr>
              <a:t>0 </a:t>
            </a:r>
            <a:r>
              <a:rPr lang="en-US" altLang="zh-CN">
                <a:sym typeface="+mn-ea"/>
              </a:rPr>
              <a:t>. We will add WW dependency edges from T</a:t>
            </a:r>
            <a:r>
              <a:rPr lang="en-US" altLang="zh-CN" baseline="-25000">
                <a:sym typeface="+mn-ea"/>
              </a:rPr>
              <a:t>0</a:t>
            </a:r>
            <a:r>
              <a:rPr lang="en-US" altLang="zh-CN">
                <a:sym typeface="+mn-ea"/>
              </a:rPr>
              <a:t> to T</a:t>
            </a:r>
            <a:r>
              <a:rPr lang="en-US" altLang="zh-CN" baseline="-25000">
                <a:sym typeface="+mn-ea"/>
              </a:rPr>
              <a:t>A</a:t>
            </a:r>
            <a:r>
              <a:rPr lang="en-US" altLang="zh-CN">
                <a:sym typeface="+mn-ea"/>
              </a:rPr>
              <a:t>  and T</a:t>
            </a:r>
            <a:r>
              <a:rPr lang="en-US" altLang="zh-CN" baseline="-25000">
                <a:sym typeface="+mn-ea"/>
              </a:rPr>
              <a:t>0</a:t>
            </a:r>
            <a:r>
              <a:rPr lang="en-US" altLang="zh-CN">
                <a:sym typeface="+mn-ea"/>
              </a:rPr>
              <a:t> to T</a:t>
            </a:r>
            <a:r>
              <a:rPr lang="en-US" altLang="zh-CN" baseline="-25000">
                <a:sym typeface="+mn-ea"/>
              </a:rPr>
              <a:t>B</a:t>
            </a:r>
            <a:r>
              <a:rPr lang="en-US" altLang="zh-CN">
                <a:sym typeface="+mn-ea"/>
              </a:rPr>
              <a:t> in the Dependency Graph.</a:t>
            </a:r>
            <a:endParaRPr lang="en-US" altLang="zh-CN"/>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latin typeface="Times New Roman" panose="02020603050405020304" charset="0"/>
                <a:cs typeface="Times New Roman" panose="02020603050405020304" charset="0"/>
                <a:sym typeface="+mn-ea"/>
              </a:rPr>
              <a:t>T</a:t>
            </a:r>
            <a:r>
              <a:rPr lang="en-US" altLang="zh-CN" baseline="-25000">
                <a:latin typeface="Times New Roman" panose="02020603050405020304" charset="0"/>
                <a:cs typeface="Times New Roman" panose="02020603050405020304" charset="0"/>
                <a:sym typeface="+mn-ea"/>
              </a:rPr>
              <a:t>A</a:t>
            </a:r>
            <a:r>
              <a:rPr lang="en-US" altLang="zh-CN">
                <a:latin typeface="Times New Roman" panose="02020603050405020304" charset="0"/>
                <a:cs typeface="Times New Roman" panose="02020603050405020304" charset="0"/>
                <a:sym typeface="+mn-ea"/>
              </a:rPr>
              <a:t> reads </a:t>
            </a:r>
            <a:r>
              <a:rPr lang="en-US" altLang="zh-CN">
                <a:sym typeface="+mn-ea"/>
              </a:rPr>
              <a:t>the acct object</a:t>
            </a:r>
            <a:r>
              <a:rPr lang="en-US" altLang="zh-CN">
                <a:latin typeface="Times New Roman" panose="02020603050405020304" charset="0"/>
                <a:cs typeface="Times New Roman" panose="02020603050405020304" charset="0"/>
                <a:sym typeface="+mn-ea"/>
              </a:rPr>
              <a:t> from T</a:t>
            </a:r>
            <a:r>
              <a:rPr lang="en-US" altLang="zh-CN" baseline="-25000">
                <a:latin typeface="Times New Roman" panose="02020603050405020304" charset="0"/>
                <a:cs typeface="Times New Roman" panose="02020603050405020304" charset="0"/>
                <a:sym typeface="+mn-ea"/>
              </a:rPr>
              <a:t>0</a:t>
            </a:r>
            <a:r>
              <a:rPr lang="en-US" altLang="zh-CN">
                <a:latin typeface="Times New Roman" panose="02020603050405020304" charset="0"/>
                <a:cs typeface="Times New Roman" panose="02020603050405020304" charset="0"/>
                <a:sym typeface="+mn-ea"/>
              </a:rPr>
              <a:t> and then the object </a:t>
            </a:r>
            <a:r>
              <a:rPr lang="en-US" altLang="zh-CN">
                <a:latin typeface="Times New Roman" panose="02020603050405020304" charset="0"/>
                <a:cs typeface="Times New Roman" panose="02020603050405020304" charset="0"/>
                <a:sym typeface="+mn-ea"/>
              </a:rPr>
              <a:t>T</a:t>
            </a:r>
            <a:r>
              <a:rPr lang="en-US" altLang="zh-CN" baseline="-25000">
                <a:latin typeface="Times New Roman" panose="02020603050405020304" charset="0"/>
                <a:cs typeface="Times New Roman" panose="02020603050405020304" charset="0"/>
                <a:sym typeface="+mn-ea"/>
              </a:rPr>
              <a:t>A</a:t>
            </a:r>
            <a:r>
              <a:rPr lang="en-US" altLang="zh-CN">
                <a:latin typeface="Times New Roman" panose="02020603050405020304" charset="0"/>
                <a:cs typeface="Times New Roman" panose="02020603050405020304" charset="0"/>
                <a:sym typeface="+mn-ea"/>
              </a:rPr>
              <a:t> </a:t>
            </a:r>
            <a:r>
              <a:rPr lang="en-US" altLang="zh-CN">
                <a:latin typeface="Times New Roman" panose="02020603050405020304" charset="0"/>
                <a:cs typeface="Times New Roman" panose="02020603050405020304" charset="0"/>
                <a:sym typeface="+mn-ea"/>
              </a:rPr>
              <a:t>reads is overwritten by T</a:t>
            </a:r>
            <a:r>
              <a:rPr lang="en-US" altLang="zh-CN" baseline="-25000">
                <a:latin typeface="Times New Roman" panose="02020603050405020304" charset="0"/>
                <a:cs typeface="Times New Roman" panose="02020603050405020304" charset="0"/>
                <a:sym typeface="+mn-ea"/>
              </a:rPr>
              <a:t>B</a:t>
            </a:r>
            <a:r>
              <a:rPr lang="en-US" altLang="zh-CN" baseline="-25000">
                <a:sym typeface="+mn-ea"/>
              </a:rPr>
              <a:t> </a:t>
            </a:r>
            <a:r>
              <a:rPr lang="en-US" altLang="zh-CN">
                <a:sym typeface="+mn-ea"/>
              </a:rPr>
              <a:t>. We say that T</a:t>
            </a:r>
            <a:r>
              <a:rPr lang="en-US" altLang="zh-CN" baseline="-25000">
                <a:latin typeface="Times New Roman" panose="02020603050405020304" charset="0"/>
                <a:cs typeface="Times New Roman" panose="02020603050405020304" charset="0"/>
                <a:sym typeface="+mn-ea"/>
              </a:rPr>
              <a:t>B </a:t>
            </a:r>
            <a:r>
              <a:rPr lang="en-US" altLang="zh-CN" baseline="-25000">
                <a:sym typeface="+mn-ea"/>
              </a:rPr>
              <a:t> </a:t>
            </a:r>
            <a:r>
              <a:rPr lang="en-US" altLang="zh-CN">
                <a:sym typeface="+mn-ea"/>
              </a:rPr>
              <a:t>anti-depends on T</a:t>
            </a:r>
            <a:r>
              <a:rPr lang="en-US" altLang="zh-CN" baseline="-25000">
                <a:latin typeface="Times New Roman" panose="02020603050405020304" charset="0"/>
                <a:cs typeface="Times New Roman" panose="02020603050405020304" charset="0"/>
                <a:sym typeface="+mn-ea"/>
              </a:rPr>
              <a:t>A</a:t>
            </a:r>
            <a:r>
              <a:rPr lang="en-US" altLang="zh-CN" baseline="-25000">
                <a:sym typeface="+mn-ea"/>
              </a:rPr>
              <a:t> </a:t>
            </a:r>
            <a:r>
              <a:rPr lang="en-US" altLang="zh-CN">
                <a:sym typeface="+mn-ea"/>
              </a:rPr>
              <a:t>. We will add RW dependency edges from T</a:t>
            </a:r>
            <a:r>
              <a:rPr lang="en-US" altLang="zh-CN" baseline="-25000">
                <a:latin typeface="Times New Roman" panose="02020603050405020304" charset="0"/>
                <a:cs typeface="Times New Roman" panose="02020603050405020304" charset="0"/>
                <a:sym typeface="+mn-ea"/>
              </a:rPr>
              <a:t>A</a:t>
            </a:r>
            <a:r>
              <a:rPr lang="en-US" altLang="zh-CN">
                <a:sym typeface="+mn-ea"/>
              </a:rPr>
              <a:t> to T</a:t>
            </a:r>
            <a:r>
              <a:rPr lang="en-US" altLang="zh-CN" baseline="-25000">
                <a:latin typeface="Times New Roman" panose="02020603050405020304" charset="0"/>
                <a:cs typeface="Times New Roman" panose="02020603050405020304" charset="0"/>
                <a:sym typeface="+mn-ea"/>
              </a:rPr>
              <a:t>B</a:t>
            </a:r>
            <a:r>
              <a:rPr lang="en-US" altLang="zh-CN">
                <a:sym typeface="+mn-ea"/>
              </a:rPr>
              <a:t> in the Dependency Graph.</a:t>
            </a:r>
            <a:endParaRPr lang="en-US" altLang="zh-CN"/>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Similarly,</a:t>
            </a:r>
            <a:r>
              <a:rPr lang="en-US" altLang="zh-CN">
                <a:latin typeface="Times New Roman" panose="02020603050405020304" charset="0"/>
                <a:cs typeface="Times New Roman" panose="02020603050405020304" charset="0"/>
                <a:sym typeface="+mn-ea"/>
              </a:rPr>
              <a:t>T</a:t>
            </a:r>
            <a:r>
              <a:rPr lang="en-US" altLang="zh-CN" baseline="-25000">
                <a:latin typeface="Times New Roman" panose="02020603050405020304" charset="0"/>
                <a:cs typeface="Times New Roman" panose="02020603050405020304" charset="0"/>
                <a:sym typeface="+mn-ea"/>
              </a:rPr>
              <a:t>B</a:t>
            </a:r>
            <a:r>
              <a:rPr lang="en-US" altLang="zh-CN">
                <a:latin typeface="Times New Roman" panose="02020603050405020304" charset="0"/>
                <a:cs typeface="Times New Roman" panose="02020603050405020304" charset="0"/>
                <a:sym typeface="+mn-ea"/>
              </a:rPr>
              <a:t> reads </a:t>
            </a:r>
            <a:r>
              <a:rPr lang="en-US" altLang="zh-CN">
                <a:sym typeface="+mn-ea"/>
              </a:rPr>
              <a:t>the acct object</a:t>
            </a:r>
            <a:r>
              <a:rPr lang="en-US" altLang="zh-CN">
                <a:latin typeface="Times New Roman" panose="02020603050405020304" charset="0"/>
                <a:cs typeface="Times New Roman" panose="02020603050405020304" charset="0"/>
                <a:sym typeface="+mn-ea"/>
              </a:rPr>
              <a:t> from T</a:t>
            </a:r>
            <a:r>
              <a:rPr lang="en-US" altLang="zh-CN" baseline="-25000">
                <a:latin typeface="Times New Roman" panose="02020603050405020304" charset="0"/>
                <a:cs typeface="Times New Roman" panose="02020603050405020304" charset="0"/>
                <a:sym typeface="+mn-ea"/>
              </a:rPr>
              <a:t>0</a:t>
            </a:r>
            <a:r>
              <a:rPr lang="en-US" altLang="zh-CN">
                <a:latin typeface="Times New Roman" panose="02020603050405020304" charset="0"/>
                <a:cs typeface="Times New Roman" panose="02020603050405020304" charset="0"/>
                <a:sym typeface="+mn-ea"/>
              </a:rPr>
              <a:t> and then the object T</a:t>
            </a:r>
            <a:r>
              <a:rPr lang="en-US" altLang="zh-CN" baseline="-25000">
                <a:latin typeface="Times New Roman" panose="02020603050405020304" charset="0"/>
                <a:cs typeface="Times New Roman" panose="02020603050405020304" charset="0"/>
                <a:sym typeface="+mn-ea"/>
              </a:rPr>
              <a:t>B</a:t>
            </a:r>
            <a:r>
              <a:rPr lang="en-US" altLang="zh-CN">
                <a:latin typeface="Times New Roman" panose="02020603050405020304" charset="0"/>
                <a:cs typeface="Times New Roman" panose="02020603050405020304" charset="0"/>
                <a:sym typeface="+mn-ea"/>
              </a:rPr>
              <a:t> reads is overwritten by T</a:t>
            </a:r>
            <a:r>
              <a:rPr lang="en-US" altLang="zh-CN" baseline="-25000">
                <a:latin typeface="Times New Roman" panose="02020603050405020304" charset="0"/>
                <a:cs typeface="Times New Roman" panose="02020603050405020304" charset="0"/>
                <a:sym typeface="+mn-ea"/>
              </a:rPr>
              <a:t>A</a:t>
            </a:r>
            <a:r>
              <a:rPr lang="en-US" altLang="zh-CN" baseline="-25000">
                <a:sym typeface="+mn-ea"/>
              </a:rPr>
              <a:t> </a:t>
            </a:r>
            <a:r>
              <a:rPr lang="en-US" altLang="zh-CN">
                <a:sym typeface="+mn-ea"/>
              </a:rPr>
              <a:t>. We say that T</a:t>
            </a:r>
            <a:r>
              <a:rPr lang="en-US" altLang="zh-CN" baseline="-25000">
                <a:latin typeface="Times New Roman" panose="02020603050405020304" charset="0"/>
                <a:cs typeface="Times New Roman" panose="02020603050405020304" charset="0"/>
                <a:sym typeface="+mn-ea"/>
              </a:rPr>
              <a:t>A</a:t>
            </a:r>
            <a:r>
              <a:rPr lang="en-US" altLang="zh-CN" baseline="-25000">
                <a:latin typeface="Times New Roman" panose="02020603050405020304" charset="0"/>
                <a:cs typeface="Times New Roman" panose="02020603050405020304" charset="0"/>
                <a:sym typeface="+mn-ea"/>
              </a:rPr>
              <a:t> </a:t>
            </a:r>
            <a:r>
              <a:rPr lang="en-US" altLang="zh-CN" baseline="-25000">
                <a:sym typeface="+mn-ea"/>
              </a:rPr>
              <a:t> </a:t>
            </a:r>
            <a:r>
              <a:rPr lang="en-US" altLang="zh-CN">
                <a:sym typeface="+mn-ea"/>
              </a:rPr>
              <a:t>anti-depends on T</a:t>
            </a:r>
            <a:r>
              <a:rPr lang="en-US" altLang="zh-CN" baseline="-25000">
                <a:latin typeface="Times New Roman" panose="02020603050405020304" charset="0"/>
                <a:cs typeface="Times New Roman" panose="02020603050405020304" charset="0"/>
                <a:sym typeface="+mn-ea"/>
              </a:rPr>
              <a:t>B</a:t>
            </a:r>
            <a:r>
              <a:rPr lang="en-US" altLang="zh-CN" baseline="-25000">
                <a:sym typeface="+mn-ea"/>
              </a:rPr>
              <a:t> </a:t>
            </a:r>
            <a:r>
              <a:rPr lang="en-US" altLang="zh-CN">
                <a:sym typeface="+mn-ea"/>
              </a:rPr>
              <a:t>. We will add RW dependency edges from T</a:t>
            </a:r>
            <a:r>
              <a:rPr lang="en-US" altLang="zh-CN" baseline="-25000">
                <a:latin typeface="Times New Roman" panose="02020603050405020304" charset="0"/>
                <a:cs typeface="Times New Roman" panose="02020603050405020304" charset="0"/>
                <a:sym typeface="+mn-ea"/>
              </a:rPr>
              <a:t>B</a:t>
            </a:r>
            <a:r>
              <a:rPr lang="en-US" altLang="zh-CN">
                <a:sym typeface="+mn-ea"/>
              </a:rPr>
              <a:t> to T</a:t>
            </a:r>
            <a:r>
              <a:rPr lang="en-US" altLang="zh-CN" baseline="-25000">
                <a:latin typeface="Times New Roman" panose="02020603050405020304" charset="0"/>
                <a:cs typeface="Times New Roman" panose="02020603050405020304" charset="0"/>
                <a:sym typeface="+mn-ea"/>
              </a:rPr>
              <a:t>A</a:t>
            </a:r>
            <a:r>
              <a:rPr lang="en-US" altLang="zh-CN">
                <a:sym typeface="+mn-ea"/>
              </a:rPr>
              <a:t> in the Dependency Graph.</a:t>
            </a:r>
            <a:endParaRPr lang="en-US" altLang="zh-CN"/>
          </a:p>
          <a:p>
            <a:endParaRPr lang="en-US" altLang="zh-CN"/>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this point, </a:t>
            </a:r>
            <a:r>
              <a:rPr lang="en-US" altLang="zh-CN">
                <a:latin typeface="Times New Roman" panose="02020603050405020304" charset="0"/>
                <a:cs typeface="Times New Roman" panose="02020603050405020304" charset="0"/>
                <a:sym typeface="+mn-ea"/>
              </a:rPr>
              <a:t>undesired cycle for SER: </a:t>
            </a:r>
            <a:r>
              <a:rPr lang="en-US" altLang="zh-CN">
                <a:sym typeface="+mn-ea"/>
              </a:rPr>
              <a:t>T</a:t>
            </a:r>
            <a:r>
              <a:rPr lang="en-US" altLang="zh-CN" baseline="-25000">
                <a:latin typeface="Times New Roman" panose="02020603050405020304" charset="0"/>
                <a:cs typeface="Times New Roman" panose="02020603050405020304" charset="0"/>
                <a:sym typeface="+mn-ea"/>
              </a:rPr>
              <a:t>B</a:t>
            </a:r>
            <a:r>
              <a:rPr lang="en-US" altLang="zh-CN" baseline="-25000">
                <a:latin typeface="Times New Roman" panose="02020603050405020304" charset="0"/>
                <a:cs typeface="Times New Roman" panose="02020603050405020304" charset="0"/>
                <a:sym typeface="+mn-ea"/>
              </a:rPr>
              <a:t> </a:t>
            </a:r>
            <a:r>
              <a:rPr lang="en-US" altLang="zh-CN" baseline="-25000">
                <a:sym typeface="+mn-ea"/>
              </a:rPr>
              <a:t> </a:t>
            </a:r>
            <a:r>
              <a:rPr lang="en-US" altLang="zh-CN">
                <a:sym typeface="+mn-ea"/>
              </a:rPr>
              <a:t>anti-depends on T</a:t>
            </a:r>
            <a:r>
              <a:rPr lang="en-US" altLang="zh-CN" baseline="-25000">
                <a:latin typeface="Times New Roman" panose="02020603050405020304" charset="0"/>
                <a:cs typeface="Times New Roman" panose="02020603050405020304" charset="0"/>
                <a:sym typeface="+mn-ea"/>
              </a:rPr>
              <a:t>A</a:t>
            </a:r>
            <a:r>
              <a:rPr lang="en-US" altLang="zh-CN" b="1" baseline="-25000">
                <a:latin typeface="Times New Roman" panose="02020603050405020304" charset="0"/>
                <a:cs typeface="Times New Roman" panose="02020603050405020304" charset="0"/>
                <a:sym typeface="+mn-ea"/>
              </a:rPr>
              <a:t> </a:t>
            </a:r>
            <a:r>
              <a:rPr lang="en-US" altLang="zh-CN">
                <a:latin typeface="Times New Roman" panose="02020603050405020304" charset="0"/>
                <a:cs typeface="Times New Roman" panose="02020603050405020304" charset="0"/>
                <a:sym typeface="+mn-ea"/>
              </a:rPr>
              <a:t>and </a:t>
            </a:r>
            <a:r>
              <a:rPr lang="en-US" altLang="zh-CN">
                <a:sym typeface="+mn-ea"/>
              </a:rPr>
              <a:t>T</a:t>
            </a:r>
            <a:r>
              <a:rPr lang="en-US" altLang="zh-CN" baseline="-25000">
                <a:latin typeface="Times New Roman" panose="02020603050405020304" charset="0"/>
                <a:cs typeface="Times New Roman" panose="02020603050405020304" charset="0"/>
                <a:sym typeface="+mn-ea"/>
              </a:rPr>
              <a:t>A </a:t>
            </a:r>
            <a:r>
              <a:rPr lang="en-US" altLang="zh-CN" baseline="-25000">
                <a:sym typeface="+mn-ea"/>
              </a:rPr>
              <a:t> </a:t>
            </a:r>
            <a:r>
              <a:rPr lang="en-US" altLang="zh-CN">
                <a:sym typeface="+mn-ea"/>
              </a:rPr>
              <a:t>anti-depends on T</a:t>
            </a:r>
            <a:r>
              <a:rPr lang="en-US" altLang="zh-CN" baseline="-25000">
                <a:latin typeface="Times New Roman" panose="02020603050405020304" charset="0"/>
                <a:cs typeface="Times New Roman" panose="02020603050405020304" charset="0"/>
                <a:sym typeface="+mn-ea"/>
              </a:rPr>
              <a:t>B </a:t>
            </a:r>
            <a:r>
              <a:rPr lang="en-US" altLang="zh-CN"/>
              <a:t>will occur.</a:t>
            </a:r>
            <a:endParaRPr lang="en-US" altLang="zh-CN"/>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We will continue to perfect the </a:t>
            </a:r>
            <a:r>
              <a:rPr lang="en-US" altLang="zh-CN" dirty="0">
                <a:sym typeface="+mn-ea"/>
              </a:rPr>
              <a:t>Dependency Graph. W</a:t>
            </a:r>
            <a:r>
              <a:rPr lang="en-US" altLang="zh-CN"/>
              <a:t>e assume that </a:t>
            </a:r>
            <a:r>
              <a:rPr lang="en-US" altLang="zh-CN">
                <a:latin typeface="Times New Roman" panose="02020603050405020304" charset="0"/>
                <a:cs typeface="Times New Roman" panose="02020603050405020304" charset="0"/>
                <a:sym typeface="+mn-ea"/>
              </a:rPr>
              <a:t>T</a:t>
            </a:r>
            <a:r>
              <a:rPr lang="en-US" altLang="zh-CN" baseline="-25000">
                <a:latin typeface="Times New Roman" panose="02020603050405020304" charset="0"/>
                <a:cs typeface="Times New Roman" panose="02020603050405020304" charset="0"/>
                <a:sym typeface="+mn-ea"/>
              </a:rPr>
              <a:t>A</a:t>
            </a:r>
            <a:r>
              <a:rPr lang="en-US" altLang="zh-CN">
                <a:latin typeface="Times New Roman" panose="02020603050405020304" charset="0"/>
                <a:cs typeface="Times New Roman" panose="02020603050405020304" charset="0"/>
                <a:sym typeface="+mn-ea"/>
              </a:rPr>
              <a:t> writes </a:t>
            </a:r>
            <a:r>
              <a:rPr lang="en-US" altLang="zh-CN">
                <a:sym typeface="+mn-ea"/>
              </a:rPr>
              <a:t>the acct object first</a:t>
            </a:r>
            <a:r>
              <a:rPr lang="en-US" altLang="zh-CN">
                <a:latin typeface="Times New Roman" panose="02020603050405020304" charset="0"/>
                <a:cs typeface="Times New Roman" panose="02020603050405020304" charset="0"/>
                <a:sym typeface="+mn-ea"/>
              </a:rPr>
              <a:t> and then T</a:t>
            </a:r>
            <a:r>
              <a:rPr lang="en-US" altLang="zh-CN" baseline="-25000">
                <a:latin typeface="Times New Roman" panose="02020603050405020304" charset="0"/>
                <a:cs typeface="Times New Roman" panose="02020603050405020304" charset="0"/>
                <a:sym typeface="+mn-ea"/>
              </a:rPr>
              <a:t>B</a:t>
            </a:r>
            <a:r>
              <a:rPr lang="en-US" altLang="zh-CN">
                <a:latin typeface="Times New Roman" panose="02020603050405020304" charset="0"/>
                <a:cs typeface="Times New Roman" panose="02020603050405020304" charset="0"/>
                <a:sym typeface="+mn-ea"/>
              </a:rPr>
              <a:t> overwrites </a:t>
            </a:r>
            <a:r>
              <a:rPr lang="en-US" altLang="zh-CN">
                <a:sym typeface="+mn-ea"/>
              </a:rPr>
              <a:t>the acct object. We say that T</a:t>
            </a:r>
            <a:r>
              <a:rPr lang="en-US" altLang="zh-CN" baseline="-25000">
                <a:latin typeface="Times New Roman" panose="02020603050405020304" charset="0"/>
                <a:cs typeface="Times New Roman" panose="02020603050405020304" charset="0"/>
                <a:sym typeface="+mn-ea"/>
              </a:rPr>
              <a:t>B</a:t>
            </a:r>
            <a:r>
              <a:rPr lang="en-US" altLang="zh-CN" baseline="-25000">
                <a:latin typeface="Times New Roman" panose="02020603050405020304" charset="0"/>
                <a:cs typeface="Times New Roman" panose="02020603050405020304" charset="0"/>
                <a:sym typeface="+mn-ea"/>
              </a:rPr>
              <a:t> </a:t>
            </a:r>
            <a:r>
              <a:rPr lang="en-US" altLang="zh-CN" baseline="-25000">
                <a:sym typeface="+mn-ea"/>
              </a:rPr>
              <a:t> </a:t>
            </a:r>
            <a:r>
              <a:rPr lang="en-US" altLang="zh-CN">
                <a:sym typeface="+mn-ea"/>
              </a:rPr>
              <a:t>write-depends</a:t>
            </a:r>
            <a:r>
              <a:rPr lang="en-US" altLang="zh-CN">
                <a:sym typeface="+mn-ea"/>
              </a:rPr>
              <a:t> on T</a:t>
            </a:r>
            <a:r>
              <a:rPr lang="en-US" altLang="zh-CN" baseline="-25000">
                <a:latin typeface="Times New Roman" panose="02020603050405020304" charset="0"/>
                <a:cs typeface="Times New Roman" panose="02020603050405020304" charset="0"/>
                <a:sym typeface="+mn-ea"/>
              </a:rPr>
              <a:t>A</a:t>
            </a:r>
            <a:r>
              <a:rPr lang="en-US" altLang="zh-CN" baseline="-25000">
                <a:sym typeface="+mn-ea"/>
              </a:rPr>
              <a:t> </a:t>
            </a:r>
            <a:r>
              <a:rPr lang="en-US" altLang="zh-CN">
                <a:sym typeface="+mn-ea"/>
              </a:rPr>
              <a:t>. We will add WW dependency edges from T</a:t>
            </a:r>
            <a:r>
              <a:rPr lang="en-US" altLang="zh-CN" baseline="-25000">
                <a:latin typeface="Times New Roman" panose="02020603050405020304" charset="0"/>
                <a:cs typeface="Times New Roman" panose="02020603050405020304" charset="0"/>
                <a:sym typeface="+mn-ea"/>
              </a:rPr>
              <a:t>A</a:t>
            </a:r>
            <a:r>
              <a:rPr lang="en-US" altLang="zh-CN">
                <a:sym typeface="+mn-ea"/>
              </a:rPr>
              <a:t> to T</a:t>
            </a:r>
            <a:r>
              <a:rPr lang="en-US" altLang="zh-CN" baseline="-25000">
                <a:latin typeface="Times New Roman" panose="02020603050405020304" charset="0"/>
                <a:cs typeface="Times New Roman" panose="02020603050405020304" charset="0"/>
                <a:sym typeface="+mn-ea"/>
              </a:rPr>
              <a:t>B</a:t>
            </a:r>
            <a:r>
              <a:rPr lang="en-US" altLang="zh-CN">
                <a:sym typeface="+mn-ea"/>
              </a:rPr>
              <a:t> in the Dependency Graph.</a:t>
            </a:r>
            <a:endParaRPr lang="en-US" altLang="zh-CN">
              <a:sym typeface="+mn-ea"/>
            </a:endParaRPr>
          </a:p>
          <a:p>
            <a:r>
              <a:rPr lang="en-US" altLang="zh-CN">
                <a:sym typeface="+mn-ea"/>
              </a:rPr>
              <a:t>At this point, </a:t>
            </a:r>
            <a:r>
              <a:rPr lang="en-US" altLang="zh-CN">
                <a:latin typeface="Times New Roman" panose="02020603050405020304" charset="0"/>
                <a:cs typeface="Times New Roman" panose="02020603050405020304" charset="0"/>
                <a:sym typeface="+mn-ea"/>
              </a:rPr>
              <a:t>undesired cycle for SER: </a:t>
            </a:r>
            <a:r>
              <a:rPr lang="en-US" altLang="zh-CN">
                <a:sym typeface="+mn-ea"/>
              </a:rPr>
              <a:t>T</a:t>
            </a:r>
            <a:r>
              <a:rPr lang="en-US" altLang="zh-CN" baseline="-25000">
                <a:latin typeface="Times New Roman" panose="02020603050405020304" charset="0"/>
                <a:cs typeface="Times New Roman" panose="02020603050405020304" charset="0"/>
                <a:sym typeface="+mn-ea"/>
              </a:rPr>
              <a:t>B </a:t>
            </a:r>
            <a:r>
              <a:rPr lang="en-US" altLang="zh-CN" baseline="-25000">
                <a:sym typeface="+mn-ea"/>
              </a:rPr>
              <a:t>  </a:t>
            </a:r>
            <a:r>
              <a:rPr lang="en-US" altLang="zh-CN">
                <a:sym typeface="+mn-ea"/>
              </a:rPr>
              <a:t>write-depends on T</a:t>
            </a:r>
            <a:r>
              <a:rPr lang="en-US" altLang="zh-CN" baseline="-25000">
                <a:latin typeface="Times New Roman" panose="02020603050405020304" charset="0"/>
                <a:cs typeface="Times New Roman" panose="02020603050405020304" charset="0"/>
                <a:sym typeface="+mn-ea"/>
              </a:rPr>
              <a:t>A</a:t>
            </a:r>
            <a:r>
              <a:rPr lang="en-US" altLang="zh-CN" b="1" baseline="-25000">
                <a:latin typeface="Times New Roman" panose="02020603050405020304" charset="0"/>
                <a:cs typeface="Times New Roman" panose="02020603050405020304" charset="0"/>
                <a:sym typeface="+mn-ea"/>
              </a:rPr>
              <a:t> </a:t>
            </a:r>
            <a:r>
              <a:rPr lang="en-US" altLang="zh-CN">
                <a:latin typeface="Times New Roman" panose="02020603050405020304" charset="0"/>
                <a:cs typeface="Times New Roman" panose="02020603050405020304" charset="0"/>
                <a:sym typeface="+mn-ea"/>
              </a:rPr>
              <a:t>and </a:t>
            </a:r>
            <a:r>
              <a:rPr lang="en-US" altLang="zh-CN">
                <a:sym typeface="+mn-ea"/>
              </a:rPr>
              <a:t>T</a:t>
            </a:r>
            <a:r>
              <a:rPr lang="en-US" altLang="zh-CN" baseline="-25000">
                <a:latin typeface="Times New Roman" panose="02020603050405020304" charset="0"/>
                <a:cs typeface="Times New Roman" panose="02020603050405020304" charset="0"/>
                <a:sym typeface="+mn-ea"/>
              </a:rPr>
              <a:t>A </a:t>
            </a:r>
            <a:r>
              <a:rPr lang="en-US" altLang="zh-CN" baseline="-25000">
                <a:sym typeface="+mn-ea"/>
              </a:rPr>
              <a:t> </a:t>
            </a:r>
            <a:r>
              <a:rPr lang="en-US" altLang="zh-CN">
                <a:sym typeface="+mn-ea"/>
              </a:rPr>
              <a:t>anti-depends on T</a:t>
            </a:r>
            <a:r>
              <a:rPr lang="en-US" altLang="zh-CN" baseline="-25000">
                <a:latin typeface="Times New Roman" panose="02020603050405020304" charset="0"/>
                <a:cs typeface="Times New Roman" panose="02020603050405020304" charset="0"/>
                <a:sym typeface="+mn-ea"/>
              </a:rPr>
              <a:t>B </a:t>
            </a:r>
            <a:r>
              <a:rPr lang="en-US" altLang="zh-CN">
                <a:sym typeface="+mn-ea"/>
              </a:rPr>
              <a:t>will occur.</a:t>
            </a:r>
            <a:endParaRPr lang="en-US" altLang="zh-CN"/>
          </a:p>
          <a:p>
            <a:endParaRPr lang="en-US" altLang="zh-CN"/>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Let's start with some background.</a:t>
            </a:r>
            <a:endParaRPr lang="zh-CN" altLang="en-US"/>
          </a:p>
          <a:p>
            <a:r>
              <a:rPr lang="en-US" altLang="zh-CN"/>
              <a:t>We define a transaction as a pair consisting of a set of operations and a strict total order over them, which we call the program order.Transactions are issued by clients and grouped into sessions—each session being a sequence of transactions.</a:t>
            </a:r>
            <a:endParaRPr lang="en-US" altLang="zh-CN"/>
          </a:p>
          <a:p>
            <a:r>
              <a:rPr lang="en-US" altLang="zh-CN"/>
              <a:t>In transactional databases, isolation levels define how concurrently executed transactions interact with each other.</a:t>
            </a:r>
            <a:endParaRPr lang="en-US" altLang="zh-CN"/>
          </a:p>
          <a:p>
            <a:r>
              <a:rPr lang="en-US" altLang="zh-CN"/>
              <a:t>They control the visibility of intermediate results and help prevent anomalies such as dirty reads, lost updates, or write skew.</a:t>
            </a:r>
            <a:endParaRPr lang="en-US" altLang="zh-CN"/>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dirty="0">
                <a:sym typeface="+mn-ea"/>
              </a:rPr>
              <a:t>Next,W</a:t>
            </a:r>
            <a:r>
              <a:rPr lang="en-US" altLang="zh-CN">
                <a:sym typeface="+mn-ea"/>
              </a:rPr>
              <a:t>e assume that </a:t>
            </a:r>
            <a:r>
              <a:rPr lang="en-US" altLang="zh-CN">
                <a:latin typeface="Times New Roman" panose="02020603050405020304" charset="0"/>
                <a:cs typeface="Times New Roman" panose="02020603050405020304" charset="0"/>
                <a:sym typeface="+mn-ea"/>
              </a:rPr>
              <a:t>T</a:t>
            </a:r>
            <a:r>
              <a:rPr lang="en-US" altLang="zh-CN" baseline="-25000">
                <a:latin typeface="Times New Roman" panose="02020603050405020304" charset="0"/>
                <a:cs typeface="Times New Roman" panose="02020603050405020304" charset="0"/>
                <a:sym typeface="+mn-ea"/>
              </a:rPr>
              <a:t>B</a:t>
            </a:r>
            <a:r>
              <a:rPr lang="en-US" altLang="zh-CN">
                <a:latin typeface="Times New Roman" panose="02020603050405020304" charset="0"/>
                <a:cs typeface="Times New Roman" panose="02020603050405020304" charset="0"/>
                <a:sym typeface="+mn-ea"/>
              </a:rPr>
              <a:t> writes </a:t>
            </a:r>
            <a:r>
              <a:rPr lang="en-US" altLang="zh-CN">
                <a:sym typeface="+mn-ea"/>
              </a:rPr>
              <a:t>the acct object first</a:t>
            </a:r>
            <a:r>
              <a:rPr lang="en-US" altLang="zh-CN">
                <a:latin typeface="Times New Roman" panose="02020603050405020304" charset="0"/>
                <a:cs typeface="Times New Roman" panose="02020603050405020304" charset="0"/>
                <a:sym typeface="+mn-ea"/>
              </a:rPr>
              <a:t> and then T</a:t>
            </a:r>
            <a:r>
              <a:rPr lang="en-US" altLang="zh-CN" baseline="-25000">
                <a:latin typeface="Times New Roman" panose="02020603050405020304" charset="0"/>
                <a:cs typeface="Times New Roman" panose="02020603050405020304" charset="0"/>
                <a:sym typeface="+mn-ea"/>
              </a:rPr>
              <a:t>A</a:t>
            </a:r>
            <a:r>
              <a:rPr lang="en-US" altLang="zh-CN">
                <a:latin typeface="Times New Roman" panose="02020603050405020304" charset="0"/>
                <a:cs typeface="Times New Roman" panose="02020603050405020304" charset="0"/>
                <a:sym typeface="+mn-ea"/>
              </a:rPr>
              <a:t> overwrites </a:t>
            </a:r>
            <a:r>
              <a:rPr lang="en-US" altLang="zh-CN">
                <a:sym typeface="+mn-ea"/>
              </a:rPr>
              <a:t>the acct object. We say that T</a:t>
            </a:r>
            <a:r>
              <a:rPr lang="en-US" altLang="zh-CN" baseline="-25000">
                <a:latin typeface="Times New Roman" panose="02020603050405020304" charset="0"/>
                <a:cs typeface="Times New Roman" panose="02020603050405020304" charset="0"/>
                <a:sym typeface="+mn-ea"/>
              </a:rPr>
              <a:t>A</a:t>
            </a:r>
            <a:r>
              <a:rPr lang="en-US" altLang="zh-CN" baseline="-25000">
                <a:latin typeface="Times New Roman" panose="02020603050405020304" charset="0"/>
                <a:cs typeface="Times New Roman" panose="02020603050405020304" charset="0"/>
                <a:sym typeface="+mn-ea"/>
              </a:rPr>
              <a:t> </a:t>
            </a:r>
            <a:r>
              <a:rPr lang="en-US" altLang="zh-CN" baseline="-25000">
                <a:sym typeface="+mn-ea"/>
              </a:rPr>
              <a:t> </a:t>
            </a:r>
            <a:r>
              <a:rPr lang="en-US" altLang="zh-CN">
                <a:sym typeface="+mn-ea"/>
              </a:rPr>
              <a:t>write-depends on T</a:t>
            </a:r>
            <a:r>
              <a:rPr lang="en-US" altLang="zh-CN" baseline="-25000">
                <a:latin typeface="Times New Roman" panose="02020603050405020304" charset="0"/>
                <a:cs typeface="Times New Roman" panose="02020603050405020304" charset="0"/>
                <a:sym typeface="+mn-ea"/>
              </a:rPr>
              <a:t>B</a:t>
            </a:r>
            <a:r>
              <a:rPr lang="en-US" altLang="zh-CN" baseline="-25000">
                <a:sym typeface="+mn-ea"/>
              </a:rPr>
              <a:t> </a:t>
            </a:r>
            <a:r>
              <a:rPr lang="en-US" altLang="zh-CN">
                <a:sym typeface="+mn-ea"/>
              </a:rPr>
              <a:t>. We will add WW dependency edges from T</a:t>
            </a:r>
            <a:r>
              <a:rPr lang="en-US" altLang="zh-CN" baseline="-25000">
                <a:latin typeface="Times New Roman" panose="02020603050405020304" charset="0"/>
                <a:cs typeface="Times New Roman" panose="02020603050405020304" charset="0"/>
                <a:sym typeface="+mn-ea"/>
              </a:rPr>
              <a:t>B</a:t>
            </a:r>
            <a:r>
              <a:rPr lang="en-US" altLang="zh-CN">
                <a:sym typeface="+mn-ea"/>
              </a:rPr>
              <a:t> to T</a:t>
            </a:r>
            <a:r>
              <a:rPr lang="en-US" altLang="zh-CN" baseline="-25000">
                <a:latin typeface="Times New Roman" panose="02020603050405020304" charset="0"/>
                <a:cs typeface="Times New Roman" panose="02020603050405020304" charset="0"/>
                <a:sym typeface="+mn-ea"/>
              </a:rPr>
              <a:t>A</a:t>
            </a:r>
            <a:r>
              <a:rPr lang="en-US" altLang="zh-CN">
                <a:sym typeface="+mn-ea"/>
              </a:rPr>
              <a:t> in the Dependency Graph.</a:t>
            </a:r>
            <a:endParaRPr lang="en-US" altLang="zh-CN">
              <a:sym typeface="+mn-ea"/>
            </a:endParaRPr>
          </a:p>
          <a:p>
            <a:r>
              <a:rPr lang="en-US" altLang="zh-CN">
                <a:sym typeface="+mn-ea"/>
              </a:rPr>
              <a:t>At this point, </a:t>
            </a:r>
            <a:r>
              <a:rPr lang="en-US" altLang="zh-CN">
                <a:latin typeface="Times New Roman" panose="02020603050405020304" charset="0"/>
                <a:cs typeface="Times New Roman" panose="02020603050405020304" charset="0"/>
                <a:sym typeface="+mn-ea"/>
              </a:rPr>
              <a:t>undesired cycle for SER: </a:t>
            </a:r>
            <a:r>
              <a:rPr lang="en-US" altLang="zh-CN">
                <a:sym typeface="+mn-ea"/>
              </a:rPr>
              <a:t>T</a:t>
            </a:r>
            <a:r>
              <a:rPr lang="en-US" altLang="zh-CN" baseline="-25000">
                <a:latin typeface="Times New Roman" panose="02020603050405020304" charset="0"/>
                <a:cs typeface="Times New Roman" panose="02020603050405020304" charset="0"/>
                <a:sym typeface="+mn-ea"/>
              </a:rPr>
              <a:t>A</a:t>
            </a:r>
            <a:r>
              <a:rPr lang="en-US" altLang="zh-CN" baseline="-25000">
                <a:sym typeface="+mn-ea"/>
              </a:rPr>
              <a:t>  </a:t>
            </a:r>
            <a:r>
              <a:rPr lang="en-US" altLang="zh-CN">
                <a:sym typeface="+mn-ea"/>
              </a:rPr>
              <a:t>write-depends on T</a:t>
            </a:r>
            <a:r>
              <a:rPr lang="en-US" altLang="zh-CN" baseline="-25000">
                <a:latin typeface="Times New Roman" panose="02020603050405020304" charset="0"/>
                <a:cs typeface="Times New Roman" panose="02020603050405020304" charset="0"/>
                <a:sym typeface="+mn-ea"/>
              </a:rPr>
              <a:t>B</a:t>
            </a:r>
            <a:r>
              <a:rPr lang="en-US" altLang="zh-CN" b="1" baseline="-25000">
                <a:latin typeface="Times New Roman" panose="02020603050405020304" charset="0"/>
                <a:cs typeface="Times New Roman" panose="02020603050405020304" charset="0"/>
                <a:sym typeface="+mn-ea"/>
              </a:rPr>
              <a:t> </a:t>
            </a:r>
            <a:r>
              <a:rPr lang="en-US" altLang="zh-CN">
                <a:latin typeface="Times New Roman" panose="02020603050405020304" charset="0"/>
                <a:cs typeface="Times New Roman" panose="02020603050405020304" charset="0"/>
                <a:sym typeface="+mn-ea"/>
              </a:rPr>
              <a:t>and </a:t>
            </a:r>
            <a:r>
              <a:rPr lang="en-US" altLang="zh-CN">
                <a:sym typeface="+mn-ea"/>
              </a:rPr>
              <a:t>T</a:t>
            </a:r>
            <a:r>
              <a:rPr lang="en-US" altLang="zh-CN" baseline="-25000">
                <a:latin typeface="Times New Roman" panose="02020603050405020304" charset="0"/>
                <a:cs typeface="Times New Roman" panose="02020603050405020304" charset="0"/>
                <a:sym typeface="+mn-ea"/>
              </a:rPr>
              <a:t>B</a:t>
            </a:r>
            <a:r>
              <a:rPr lang="en-US" altLang="zh-CN" baseline="-25000">
                <a:latin typeface="Times New Roman" panose="02020603050405020304" charset="0"/>
                <a:cs typeface="Times New Roman" panose="02020603050405020304" charset="0"/>
                <a:sym typeface="+mn-ea"/>
              </a:rPr>
              <a:t> </a:t>
            </a:r>
            <a:r>
              <a:rPr lang="en-US" altLang="zh-CN" baseline="-25000">
                <a:sym typeface="+mn-ea"/>
              </a:rPr>
              <a:t> </a:t>
            </a:r>
            <a:r>
              <a:rPr lang="en-US" altLang="zh-CN">
                <a:sym typeface="+mn-ea"/>
              </a:rPr>
              <a:t>anti-depends on T</a:t>
            </a:r>
            <a:r>
              <a:rPr lang="en-US" altLang="zh-CN" baseline="-25000">
                <a:latin typeface="Times New Roman" panose="02020603050405020304" charset="0"/>
                <a:cs typeface="Times New Roman" panose="02020603050405020304" charset="0"/>
                <a:sym typeface="+mn-ea"/>
              </a:rPr>
              <a:t>A</a:t>
            </a:r>
            <a:r>
              <a:rPr lang="en-US" altLang="zh-CN" baseline="-25000">
                <a:latin typeface="Times New Roman" panose="02020603050405020304" charset="0"/>
                <a:cs typeface="Times New Roman" panose="02020603050405020304" charset="0"/>
                <a:sym typeface="+mn-ea"/>
              </a:rPr>
              <a:t> </a:t>
            </a:r>
            <a:r>
              <a:rPr lang="en-US" altLang="zh-CN">
                <a:sym typeface="+mn-ea"/>
              </a:rPr>
              <a:t>will occur.</a:t>
            </a:r>
            <a:endParaRPr lang="en-US" altLang="zh-CN"/>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algn="l"/>
            <a:r>
              <a:rPr lang="en-US" altLang="zh-CN">
                <a:latin typeface="Times New Roman" panose="02020603050405020304" charset="0"/>
                <a:cs typeface="Times New Roman" panose="02020603050405020304" charset="0"/>
                <a:sym typeface="+mn-ea"/>
              </a:rPr>
              <a:t>We have considered both bases </a:t>
            </a:r>
            <a:r>
              <a:rPr lang="en-US" altLang="zh-CN">
                <a:sym typeface="+mn-ea"/>
              </a:rPr>
              <a:t>T</a:t>
            </a:r>
            <a:r>
              <a:rPr lang="en-US" altLang="zh-CN" baseline="-25000">
                <a:latin typeface="Times New Roman" panose="02020603050405020304" charset="0"/>
                <a:cs typeface="Times New Roman" panose="02020603050405020304" charset="0"/>
                <a:sym typeface="+mn-ea"/>
              </a:rPr>
              <a:t>B</a:t>
            </a:r>
            <a:r>
              <a:rPr lang="en-US" altLang="zh-CN" baseline="-25000">
                <a:sym typeface="+mn-ea"/>
              </a:rPr>
              <a:t>  </a:t>
            </a:r>
            <a:r>
              <a:rPr lang="en-US" altLang="zh-CN">
                <a:sym typeface="+mn-ea"/>
              </a:rPr>
              <a:t>write-depends on T</a:t>
            </a:r>
            <a:r>
              <a:rPr lang="en-US" altLang="zh-CN" baseline="-25000">
                <a:latin typeface="Times New Roman" panose="02020603050405020304" charset="0"/>
                <a:cs typeface="Times New Roman" panose="02020603050405020304" charset="0"/>
                <a:sym typeface="+mn-ea"/>
              </a:rPr>
              <a:t>A</a:t>
            </a:r>
            <a:r>
              <a:rPr lang="en-US" altLang="zh-CN">
                <a:latin typeface="Times New Roman" panose="02020603050405020304" charset="0"/>
                <a:cs typeface="Times New Roman" panose="02020603050405020304" charset="0"/>
                <a:sym typeface="+mn-ea"/>
              </a:rPr>
              <a:t> and </a:t>
            </a:r>
            <a:r>
              <a:rPr lang="en-US" altLang="zh-CN">
                <a:sym typeface="+mn-ea"/>
              </a:rPr>
              <a:t>T</a:t>
            </a:r>
            <a:r>
              <a:rPr lang="en-US" altLang="zh-CN" baseline="-25000">
                <a:latin typeface="Times New Roman" panose="02020603050405020304" charset="0"/>
                <a:cs typeface="Times New Roman" panose="02020603050405020304" charset="0"/>
                <a:sym typeface="+mn-ea"/>
              </a:rPr>
              <a:t>A</a:t>
            </a:r>
            <a:r>
              <a:rPr lang="en-US" altLang="zh-CN" baseline="-25000">
                <a:sym typeface="+mn-ea"/>
              </a:rPr>
              <a:t>  </a:t>
            </a:r>
            <a:r>
              <a:rPr lang="en-US" altLang="zh-CN">
                <a:sym typeface="+mn-ea"/>
              </a:rPr>
              <a:t>write-depends on T</a:t>
            </a:r>
            <a:r>
              <a:rPr lang="en-US" altLang="zh-CN" baseline="-25000">
                <a:latin typeface="Times New Roman" panose="02020603050405020304" charset="0"/>
                <a:cs typeface="Times New Roman" panose="02020603050405020304" charset="0"/>
                <a:sym typeface="+mn-ea"/>
              </a:rPr>
              <a:t>B </a:t>
            </a:r>
            <a:r>
              <a:rPr lang="en-US" altLang="zh-CN">
                <a:latin typeface="Times New Roman" panose="02020603050405020304" charset="0"/>
                <a:cs typeface="Times New Roman" panose="02020603050405020304" charset="0"/>
                <a:sym typeface="+mn-ea"/>
              </a:rPr>
              <a:t>and each case leads to an undesired cycle for SER.</a:t>
            </a:r>
            <a:r>
              <a:rPr lang="en-US" altLang="zh-CN"/>
              <a:t>We draw a conclusion that </a:t>
            </a:r>
            <a:r>
              <a:rPr lang="en-US" altLang="zh-CN">
                <a:latin typeface="Times New Roman" panose="02020603050405020304" charset="0"/>
                <a:cs typeface="Times New Roman" panose="02020603050405020304" charset="0"/>
                <a:sym typeface="+mn-ea"/>
              </a:rPr>
              <a:t>this history doesn't satisfy SER.</a:t>
            </a:r>
            <a:endParaRPr lang="en-US" altLang="zh-CN" b="1">
              <a:latin typeface="Times New Roman" panose="02020603050405020304" charset="0"/>
              <a:cs typeface="Times New Roman" panose="02020603050405020304" charset="0"/>
            </a:endParaRPr>
          </a:p>
          <a:p>
            <a:pPr algn="l"/>
            <a:endParaRPr lang="en-US" altLang="zh-CN"/>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We will take serializability as an example to analyze</a:t>
            </a:r>
            <a:r>
              <a:rPr lang="en-US" altLang="zh-CN">
                <a:sym typeface="+mn-ea"/>
              </a:rPr>
              <a:t> the </a:t>
            </a:r>
            <a:r>
              <a:rPr lang="en-US" altLang="zh-CN"/>
              <a:t>verification algorithm.</a:t>
            </a:r>
            <a:endParaRPr lang="en-US" altLang="zh-CN"/>
          </a:p>
          <a:p>
            <a:r>
              <a:rPr lang="en-US" altLang="zh-CN"/>
              <a:t>The algorithm construct the dependency graph G of the input history H based on the dependency relations SO, WR, WW, and RW by calling BuildDependency.</a:t>
            </a:r>
            <a:endParaRPr lang="en-US" altLang="zh-CN"/>
          </a:p>
          <a:p>
            <a:r>
              <a:rPr lang="en-US" altLang="zh-CN"/>
              <a:t>Due to unique values written, the WR dependency edges are entirely determined. </a:t>
            </a:r>
            <a:endParaRPr lang="en-US" altLang="zh-CN"/>
          </a:p>
          <a:p>
            <a:r>
              <a:rPr lang="en-US" altLang="zh-CN"/>
              <a:t>The WW dependency edges are inferred from the WR dependency. </a:t>
            </a:r>
            <a:endParaRPr lang="en-US" altLang="zh-CN"/>
          </a:p>
          <a:p>
            <a:r>
              <a:rPr lang="en-US" altLang="zh-CN"/>
              <a:t>Finally, the RW dependency edges are added based on the WR and WW dependencies. </a:t>
            </a:r>
            <a:r>
              <a:rPr lang="en-US" altLang="en-US"/>
              <a:t>﻿</a:t>
            </a:r>
            <a:r>
              <a:rPr lang="en-US" altLang="zh-CN"/>
              <a:t> </a:t>
            </a:r>
            <a:endParaRPr lang="en-US" altLang="zh-CN"/>
          </a:p>
          <a:p>
            <a:r>
              <a:rPr lang="en-US" altLang="zh-CN"/>
              <a:t>Subsequently, we check whether the dependency graph G is cycle-free for SER. </a:t>
            </a:r>
            <a:endParaRPr lang="en-US" altLang="zh-CN"/>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Our verification algorithms achieve linear or quadratic time for problems that are generally NP-hard. To justify this, we introduce formal correctness proofs. These proofs ensure that our optimizations do not compromise soundness or completeness. The correctness proofs of these three verification algorithms are surprisingly intricate and are essential to support our claim that "verifying strong isolation levels without unique values is NP-hard" while our methods remain tractable under MT constraints.</a:t>
            </a:r>
            <a:endParaRPr lang="en-US" altLang="zh-CN"/>
          </a:p>
          <a:p>
            <a:r>
              <a:rPr lang="en-US" altLang="en-US"/>
              <a:t>﻿</a:t>
            </a:r>
            <a:endParaRPr lang="en-US" altLang="en-US"/>
          </a:p>
          <a:p>
            <a:r>
              <a:rPr lang="en-US" altLang="zh-CN"/>
              <a:t>In addition</a:t>
            </a:r>
            <a:r>
              <a:rPr lang="zh-CN" altLang="en-US"/>
              <a:t>，</a:t>
            </a:r>
            <a:r>
              <a:rPr lang="en-US" altLang="zh-CN"/>
              <a:t>as shown in the figure, although the dependency graph contains a cycle that violates SER, this cycle is allowed under SI. To correctly detect SI violations, CHECKSI first detects the divergence pattern, which appears in this case. This shows that simply checking cycle-free is not enough for SI.</a:t>
            </a:r>
            <a:r>
              <a:rPr lang="en-US" altLang="en-US"/>
              <a:t>﻿</a:t>
            </a:r>
            <a:endParaRPr lang="en-US" altLang="en-US"/>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We optimize our dependency graph construction by skipping the transitive closure of WW edges.</a:t>
            </a:r>
            <a:endParaRPr lang="en-US" altLang="zh-CN"/>
          </a:p>
          <a:p>
            <a:r>
              <a:rPr lang="en-US" altLang="zh-CN"/>
              <a:t>This reduces unnecessary edges and improves performance without trading off correctness.</a:t>
            </a:r>
            <a:endParaRPr lang="en-US" altLang="zh-CN"/>
          </a:p>
          <a:p>
            <a:r>
              <a:rPr lang="en-US" altLang="zh-CN"/>
              <a:t>This simple yet effective improvement significantly reduces graph size and runtime overhead.</a:t>
            </a:r>
            <a:endParaRPr lang="en-US" altLang="zh-CN"/>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Suppose that the input history comprises n transactions,and the dependency graph G returned by the </a:t>
            </a:r>
            <a:r>
              <a:rPr lang="en-US" altLang="zh-CN">
                <a:sym typeface="+mn-ea"/>
              </a:rPr>
              <a:t>BuildDependency</a:t>
            </a:r>
            <a:r>
              <a:rPr lang="en-US" altLang="zh-CN"/>
              <a:t> procedure contains m edges. Given that a mini-transaction may have at most n incoming RT edges,one incoming SO edges, two incoming WR edges, two incoming WW edges, and two incoming RW edges, we can deduce </a:t>
            </a:r>
            <a:r>
              <a:rPr lang="en-US" altLang="zh-CN">
                <a:latin typeface="Times New Roman" panose="02020603050405020304" charset="0"/>
                <a:cs typeface="Times New Roman" panose="02020603050405020304" charset="0"/>
                <a:sym typeface="+mn-ea"/>
              </a:rPr>
              <a:t>dependency graph has </a:t>
            </a:r>
            <a:r>
              <a:rPr lang="zh-CN" altLang="en-US">
                <a:latin typeface="Times New Roman" panose="02020603050405020304" charset="0"/>
                <a:cs typeface="Times New Roman" panose="02020603050405020304" charset="0"/>
                <a:sym typeface="+mn-ea"/>
              </a:rPr>
              <a:t>𝑂</a:t>
            </a:r>
            <a:r>
              <a:rPr lang="en-US" altLang="zh-CN">
                <a:latin typeface="Times New Roman" panose="02020603050405020304" charset="0"/>
                <a:cs typeface="Times New Roman" panose="02020603050405020304" charset="0"/>
                <a:sym typeface="+mn-ea"/>
              </a:rPr>
              <a:t>(</a:t>
            </a:r>
            <a:r>
              <a:rPr lang="zh-CN" altLang="en-US">
                <a:latin typeface="Times New Roman" panose="02020603050405020304" charset="0"/>
                <a:cs typeface="Times New Roman" panose="02020603050405020304" charset="0"/>
                <a:sym typeface="+mn-ea"/>
              </a:rPr>
              <a:t>𝑛</a:t>
            </a:r>
            <a:r>
              <a:rPr lang="en-US" altLang="zh-CN">
                <a:latin typeface="Times New Roman" panose="02020603050405020304" charset="0"/>
                <a:cs typeface="Times New Roman" panose="02020603050405020304" charset="0"/>
                <a:sym typeface="+mn-ea"/>
              </a:rPr>
              <a:t>)  edges</a:t>
            </a:r>
            <a:r>
              <a:rPr lang="en-US" altLang="zh-CN"/>
              <a:t>. Therefore, the time complexity of both the CHECKSER and CHECKSI procedures is Θ(n)(Theta of n).</a:t>
            </a:r>
            <a:endParaRPr lang="en-US" altLang="zh-CN"/>
          </a:p>
          <a:p>
            <a:r>
              <a:rPr lang="en-US" altLang="zh-CN"/>
              <a:t>Moreover, since establishing the RT edges requires Θ(</a:t>
            </a:r>
            <a:r>
              <a:rPr lang="zh-CN" altLang="en-US"/>
              <a:t>𝑛</a:t>
            </a:r>
            <a:r>
              <a:rPr lang="en-US" altLang="zh-CN" baseline="30000"/>
              <a:t>2</a:t>
            </a:r>
            <a:r>
              <a:rPr lang="en-US" altLang="zh-CN"/>
              <a:t>)(Theta of n squared) time, the time complexity of CHECKSSER is Θ(</a:t>
            </a:r>
            <a:r>
              <a:rPr lang="zh-CN" altLang="en-US"/>
              <a:t>𝑛</a:t>
            </a:r>
            <a:r>
              <a:rPr lang="en-US" altLang="zh-CN" baseline="30000"/>
              <a:t>2</a:t>
            </a:r>
            <a:r>
              <a:rPr lang="en-US" altLang="zh-CN"/>
              <a:t>)</a:t>
            </a:r>
            <a:r>
              <a:rPr lang="en-US" altLang="zh-CN">
                <a:sym typeface="+mn-ea"/>
              </a:rPr>
              <a:t>(Theta of n squared)</a:t>
            </a:r>
            <a:r>
              <a:rPr lang="en-US" altLang="zh-CN"/>
              <a:t>.</a:t>
            </a:r>
            <a:endParaRPr lang="en-US" altLang="en-US"/>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This section presents a comprehensive evaluation of MTC and state-of-the-art black-box isolation checkers that test databases under highly concurrent GT workloads. We aim to address the following four questions:</a:t>
            </a:r>
            <a:endParaRPr lang="en-US" altLang="en-US"/>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MTC-SER consistently outperforms Cobra’s GPU accelerated version across various concurrency levels. For MT histories, Cobra exhibits similar overhead without GPU acceleration. Under highly skewed object access patterns,MTC-SER achieves about 5x(five times) better performance than Cobra (Figure a). </a:t>
            </a:r>
            <a:endParaRPr lang="en-US" altLang="zh-CN"/>
          </a:p>
          <a:p>
            <a:r>
              <a:rPr lang="en-US" altLang="zh-CN"/>
              <a:t>Additionally, MTC-SER maintains stable performance with respect to skewness, while Cobra’s verification time increases exponentially with fewer objects; see Figure b. </a:t>
            </a:r>
            <a:endParaRPr lang="en-US" altLang="zh-CN"/>
          </a:p>
          <a:p>
            <a:r>
              <a:rPr lang="en-US" altLang="zh-CN"/>
              <a:t>Both checkers maintain stable performance with respect to the number of sessions, yet MTC-SER consistently achieves around 2x(two times) better performance than Cobra (Figure c).</a:t>
            </a:r>
            <a:endParaRPr lang="en-US" altLang="zh-CN"/>
          </a:p>
          <a:p>
            <a:r>
              <a:rPr lang="en-US" altLang="zh-CN"/>
              <a:t>Furthermore, as the number of transactions increases, Cobra’s verification time escalates significantly faster (Figure d).</a:t>
            </a:r>
            <a:endParaRPr lang="en-US" altLang="zh-CN"/>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Compared to PolySI in verifying SI, MTC-SI demonstrates significantly greater performance gains across various work loads. MTC-SI can achieve about 1600x(one thousand six hundred times) faster verification (Figure a). With an increasing number of transactions,MTC-SI reduces verification time by up to 93x(ninety-three times) (Figure d).</a:t>
            </a:r>
            <a:endParaRPr lang="en-US" altLang="zh-CN"/>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As shown in Figure, MTC-SSER outperforms porcupine across various concurrency levels. Under extreme concurrency where all clients execute transactions at the same time, MTC SSER demonstrates a substantial 28x(twenty-eight times faster) improvement in verification. Furthermore, MTC-SSER maintains stable performance as the number of concurrent sessions increases (Figure a).</a:t>
            </a:r>
            <a:endParaRPr lang="en-US" altLang="zh-CN"/>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Our approach is mainly for strong isolation levels, including strict serializability,serializability, and snapshot isolation.</a:t>
            </a:r>
            <a:endParaRPr lang="en-US" altLang="zh-CN"/>
          </a:p>
          <a:p>
            <a:r>
              <a:rPr lang="en-US" altLang="zh-CN"/>
              <a:t>We will take </a:t>
            </a:r>
            <a:r>
              <a:rPr lang="en-US" altLang="zh-CN">
                <a:sym typeface="+mn-ea"/>
              </a:rPr>
              <a:t>serializability</a:t>
            </a:r>
            <a:r>
              <a:rPr lang="en-US" altLang="zh-CN"/>
              <a:t> as an example.</a:t>
            </a:r>
            <a:endParaRPr lang="en-US" altLang="zh-CN"/>
          </a:p>
          <a:p>
            <a:r>
              <a:rPr lang="en-US" altLang="zh-CN"/>
              <a:t>Serializable is the strongest widely implemented isolation level.</a:t>
            </a:r>
            <a:endParaRPr lang="en-US" altLang="zh-CN"/>
          </a:p>
          <a:p>
            <a:r>
              <a:rPr lang="en-US" altLang="zh-CN"/>
              <a:t>It guarantees that the outcome of concurrent transactions is equivalent to some serial execution.</a:t>
            </a:r>
            <a:endParaRPr lang="en-US" altLang="zh-CN"/>
          </a:p>
          <a:p>
            <a:r>
              <a:rPr lang="en-US" altLang="zh-CN"/>
              <a:t>As shown in the figure, on the surface, concurrent transactions are interleaving with the database, but in fact, concurrent transactions are executed serially.</a:t>
            </a:r>
            <a:endParaRPr lang="en-US" altLang="zh-CN"/>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To assess the performance improvement that MTs bring to the end-to-end isolation checking process, we compare base line checkers using their standard GT workload generators.</a:t>
            </a:r>
            <a:endParaRPr lang="en-US" altLang="zh-CN"/>
          </a:p>
          <a:p>
            <a:r>
              <a:rPr lang="en-US" altLang="zh-CN"/>
              <a:t>As shown in Figures a-c, MTC-SER with MT workloads substantially and consistently outperforms Cobra with GT workloads in both history generation and verification. Achieving up to two and three orders of greatness improvement in history verification compared to Cobra with and without GPU, respectively.</a:t>
            </a:r>
            <a:endParaRPr lang="en-US" altLang="zh-CN"/>
          </a:p>
          <a:p>
            <a:r>
              <a:rPr lang="en-US" altLang="zh-CN"/>
              <a:t>Additionally, as concurrency levels increase, MT workload generation becomes increasingly more efficient compared to Cobra. </a:t>
            </a:r>
            <a:endParaRPr lang="en-US" altLang="zh-CN"/>
          </a:p>
          <a:p>
            <a:r>
              <a:rPr lang="en-US" altLang="zh-CN"/>
              <a:t>Figures d-f show that MTC-SER consistently consumes significantly less memory than Cobra, achieving up to thirty times improvement compared to Cobra with GPU, and up to fourteen times without GPU.</a:t>
            </a:r>
            <a:endParaRPr lang="en-US" altLang="zh-CN"/>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As shown in Figures,w</a:t>
            </a:r>
            <a:r>
              <a:rPr lang="en-US" altLang="zh-CN"/>
              <a:t>e observe similar trends in both time and memory in the end-to-end isolation checking comparison between MTC-SI and PolySI.</a:t>
            </a:r>
            <a:endParaRPr lang="en-US" altLang="zh-CN"/>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Figure presents the abort rates for executing MT and GT workloads in PostgreSQL under SER and SI. For GT workloads, we use a moderate transaction size of 20 operations.</a:t>
            </a:r>
            <a:endParaRPr lang="en-US" altLang="zh-CN"/>
          </a:p>
          <a:p>
            <a:r>
              <a:rPr lang="en-US" altLang="zh-CN"/>
              <a:t>GT workloads result in substantially more aborted transactions, leading to less effective histories. As shown in Figure a, even with only a few client sessions, nearly half of the transactions are aborted. The abort rate increases as more sessions are involved, indicating greater stress on PostgreSQL. Moreover, the GT workload generator is sensitive to access skewness. In particular, when roughly 20 transactions access the same object, over 60% of transactions are aborted, as shown in Figure b. In contrast, our MT workload generator demonstrates robustness against variations in both cases.</a:t>
            </a:r>
            <a:endParaRPr lang="en-US" altLang="zh-CN"/>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MTC can successfully (re)discover real-world bugs across different isolation levels with MTs. For example, Figure a shows the LOSTUPDATE anomaly found in MariaDB which violates the claimed SI. Figure b describes the WRITESKEW anomaly found in PostgreSQL, which violates the claimed SER. Notably,the counterexamples returned by MTC are relatively concise and easy to interpret with MTs.</a:t>
            </a:r>
            <a:r>
              <a:rPr lang="" altLang="en-US"/>
              <a:t>﻿</a:t>
            </a:r>
            <a:endParaRPr lang="" altLang="en-US"/>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As shown in Figure a, within 30 minutes, MTC detects bugs in 32 successful trials on PostgreSQL, while Elle achieves the highest bug detection rate with 35 successful trials at a maximum transaction length of 8 operations under the list append workload. </a:t>
            </a:r>
            <a:endParaRPr lang="en-US" altLang="zh-CN"/>
          </a:p>
          <a:p>
            <a:r>
              <a:rPr lang="en-US" altLang="zh-CN"/>
              <a:t>On the other hand, MTC consistently detects bugs in more successful trials than Elle under the read-write register workload. On MongoDB (Figure b), MTC is also highly competitive in bug detection compared to Elle.</a:t>
            </a:r>
            <a:endParaRPr lang="en-US" altLang="zh-CN"/>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We also report the average time for history generation and verification for MTC and Elle. Figure shows that MTC consistently outperforms Elle in both tasks. For example, on PostgreSQL with a maximum transaction length of 8 operations under a read-write register workload, MTC achieves up to 3.5x(three point five times) and 15x(fifteen times) speedups in history generation and verification, respectively.</a:t>
            </a:r>
            <a:endParaRPr lang="en-US" altLang="zh-CN"/>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In summary,we propose a unified MT-based approach for efficient history generation and verification.</a:t>
            </a:r>
            <a:endParaRPr lang="en-US" altLang="en-US"/>
          </a:p>
          <a:p>
            <a:r>
              <a:rPr lang="en-US" altLang="zh-CN"/>
              <a:t>We design compact Mini-Transactions that capture all 14 isolation anomalies, and prove strong isolation checking without unique values is NP-hard.</a:t>
            </a:r>
            <a:r>
              <a:rPr lang="en-US" altLang="en-US"/>
              <a:t>﻿</a:t>
            </a:r>
            <a:endParaRPr lang="en-US" altLang="en-US"/>
          </a:p>
          <a:p>
            <a:r>
              <a:rPr lang="en-US" altLang="zh-CN"/>
              <a:t>We build the MTC tool, which outperforms existing checkers and detects real-world bugs across isolation levels.</a:t>
            </a:r>
            <a:endParaRPr lang="en-US" altLang="zh-CN"/>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In our discussion,we observe that Elle’s effectiveness in bug detection is highly sensitive to transaction sizes across databases, whereas a transaction size of 4 serves as a baseline.A key challenge is to accurately collect transaction start and finish wall-clock timestamps, while handling potential clock skew.</a:t>
            </a:r>
            <a:endParaRPr lang="en-US" altLang="zh-CN"/>
          </a:p>
          <a:p>
            <a:r>
              <a:rPr lang="en-US" altLang="zh-CN"/>
              <a:t>As for future work, We plan to evaluate MTC’s performance in verifying SSER by conducting experiments on FaunaDB and VoltDB.</a:t>
            </a:r>
            <a:endParaRPr lang="en-US" altLang="zh-CN"/>
          </a:p>
          <a:p>
            <a:r>
              <a:rPr lang="en-US" altLang="zh-CN"/>
              <a:t>Furthermore,We aim to extend MTC to support weaker isolation levels and even predicate-based verification, to further broaden its applicability.</a:t>
            </a:r>
            <a:endParaRPr lang="en-US" altLang="zh-CN"/>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Thank you for your attention. I welcome your questions.</a:t>
            </a:r>
            <a:endParaRPr lang="en-US" altLang="zh-CN"/>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However, recent studies  have uncovered numerous isolation bugs in many production databases, raising concerns about whether these databases actually uphold their promised isolation guarantees in practice. Isolation bugs are very difficult to detect, as they often produce incorrect results without any explicit errors.</a:t>
            </a:r>
            <a:endParaRPr lang="en-US" altLang="zh-CN"/>
          </a:p>
          <a:p>
            <a:r>
              <a:rPr lang="en-US" altLang="zh-CN"/>
              <a:t>The above pictures are all reports of databases that violate </a:t>
            </a:r>
            <a:r>
              <a:rPr lang="en-US" altLang="zh-CN"/>
              <a:t>the </a:t>
            </a:r>
            <a:r>
              <a:rPr lang="en-US" altLang="zh-CN">
                <a:solidFill>
                  <a:srgbClr val="000000"/>
                </a:solidFill>
                <a:latin typeface="Times New Roman" panose="02020603050405020304" charset="0"/>
                <a:ea typeface="CMR10"/>
                <a:cs typeface="Times New Roman" panose="02020603050405020304" charset="0"/>
                <a:sym typeface="+mn-ea"/>
              </a:rPr>
              <a:t>Serializability</a:t>
            </a:r>
            <a:r>
              <a:rPr lang="en-US" altLang="zh-CN"/>
              <a:t> isolation level found by Jepsen.</a:t>
            </a:r>
            <a:endParaRPr lang="en-US" altLang="zh-CN"/>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Black-box database isolation checking involves two stages: history generation (Step 1 , 2 ,and 3 ) and history verification (Step 4 ).</a:t>
            </a:r>
            <a:endParaRPr lang="en-US" altLang="zh-CN"/>
          </a:p>
          <a:p>
            <a:r>
              <a:rPr lang="en-US" altLang="zh-CN"/>
              <a:t>First, clients send transactional requests to the database(</a:t>
            </a:r>
            <a:r>
              <a:rPr lang="en-US" altLang="zh-CN">
                <a:sym typeface="+mn-ea"/>
              </a:rPr>
              <a:t>Step 1)</a:t>
            </a:r>
            <a:r>
              <a:rPr lang="en-US" altLang="zh-CN"/>
              <a:t>, treating it as a black-box system.</a:t>
            </a:r>
            <a:endParaRPr lang="en-US" altLang="zh-CN"/>
          </a:p>
          <a:p>
            <a:r>
              <a:rPr lang="en-US" altLang="zh-CN"/>
              <a:t>Each client records the requests sent to the database along with the corresponding results received (</a:t>
            </a:r>
            <a:r>
              <a:rPr lang="en-US" altLang="zh-CN">
                <a:sym typeface="+mn-ea"/>
              </a:rPr>
              <a:t>Step </a:t>
            </a:r>
            <a:r>
              <a:rPr lang="en-US" altLang="zh-CN"/>
              <a:t>2).  </a:t>
            </a:r>
            <a:endParaRPr lang="en-US" altLang="zh-CN"/>
          </a:p>
          <a:p>
            <a:r>
              <a:rPr lang="en-US" altLang="zh-CN"/>
              <a:t>The logs from all clients are combined into a single history, which is provided to the isolation checker (</a:t>
            </a:r>
            <a:r>
              <a:rPr lang="en-US" altLang="zh-CN">
                <a:sym typeface="+mn-ea"/>
              </a:rPr>
              <a:t>Step </a:t>
            </a:r>
            <a:r>
              <a:rPr lang="en-US" altLang="zh-CN"/>
              <a:t>3 ). </a:t>
            </a:r>
            <a:endParaRPr lang="en-US" altLang="zh-CN"/>
          </a:p>
          <a:p>
            <a:r>
              <a:rPr lang="en-US" altLang="zh-CN"/>
              <a:t>Finally, the checker performs history verification, deciding whether the history satisfies the specified isolation level. If isolation violations are detected, some checkers offer counterexamples (</a:t>
            </a:r>
            <a:r>
              <a:rPr lang="en-US" altLang="zh-CN">
                <a:sym typeface="+mn-ea"/>
              </a:rPr>
              <a:t>Step </a:t>
            </a:r>
            <a:r>
              <a:rPr lang="en-US" altLang="zh-CN"/>
              <a:t>4 ).</a:t>
            </a:r>
            <a:endParaRPr lang="en-US" altLang="zh-CN"/>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General transaction workloads are widely used in randomized isolation testing, but they face serious efficiency challenges.</a:t>
            </a:r>
            <a:endParaRPr lang="en-US" altLang="zh-CN"/>
          </a:p>
          <a:p>
            <a:r>
              <a:rPr lang="en-US" altLang="zh-CN"/>
              <a:t>First, executing many concurrent GTs creates high overhead—especially under strong isolation levels—due to frequent transaction aborts or costly locking.This will result in a large amount of checking overhead during history generation.</a:t>
            </a:r>
            <a:endParaRPr lang="en-US" altLang="zh-CN"/>
          </a:p>
          <a:p>
            <a:r>
              <a:rPr lang="en-US" altLang="zh-CN"/>
              <a:t>Second, GT histories produce large and dense dependency graphs, which are expensive to verify.This will result in a large amount of checking overhead during history </a:t>
            </a:r>
            <a:r>
              <a:rPr lang="en-US" altLang="zh-CN"/>
              <a:t>verification.</a:t>
            </a:r>
            <a:endParaRPr lang="en-US" altLang="zh-CN"/>
          </a:p>
          <a:p>
            <a:endParaRPr lang="en-US" altLang="zh-CN"/>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So h</a:t>
            </a:r>
            <a:r>
              <a:rPr lang="en-US" altLang="zh-CN">
                <a:solidFill>
                  <a:srgbClr val="FF0000"/>
                </a:solidFill>
                <a:latin typeface="Times New Roman" panose="02020603050405020304" charset="0"/>
                <a:cs typeface="Times New Roman" panose="02020603050405020304" charset="0"/>
                <a:sym typeface="+mn-ea"/>
              </a:rPr>
              <a:t>ow to boost end-to-end database isolation checking ?</a:t>
            </a:r>
            <a:r>
              <a:rPr lang="en-US" altLang="zh-CN">
                <a:latin typeface="Times New Roman" panose="02020603050405020304" charset="0"/>
                <a:cs typeface="Times New Roman" panose="02020603050405020304" charset="0"/>
                <a:sym typeface="+mn-ea"/>
              </a:rPr>
              <a:t> </a:t>
            </a:r>
            <a:endParaRPr lang="en-US" altLang="zh-CN">
              <a:latin typeface="Times New Roman" panose="02020603050405020304" charset="0"/>
              <a:cs typeface="Times New Roman" panose="02020603050405020304" charset="0"/>
              <a:sym typeface="+mn-ea"/>
            </a:endParaRPr>
          </a:p>
          <a:p>
            <a:r>
              <a:rPr lang="en-US" altLang="zh-CN">
                <a:latin typeface="Times New Roman" panose="02020603050405020304" charset="0"/>
                <a:cs typeface="Times New Roman" panose="02020603050405020304" charset="0"/>
                <a:sym typeface="+mn-ea"/>
              </a:rPr>
              <a:t>We address these inefficiencies through the novel design of Mini-Transactions. MTs are compact, short transactions that execute much faster than general workloads, reducing overhead during history generation by minimizing database blocking and transaction retries. By leveraging MTs’read-modify-write pattern, we develop highly efficient algorithms to verify strong isolation levels in linear or quadratic time.</a:t>
            </a:r>
            <a:endParaRPr lang="en-US" altLang="zh-CN">
              <a:latin typeface="Times New Roman" panose="02020603050405020304" charset="0"/>
              <a:cs typeface="Times New Roman" panose="02020603050405020304" charset="0"/>
              <a:sym typeface="+mn-ea"/>
            </a:endParaRPr>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However, even with these improvements in execution time,efficient verification against strong isolation levels remains challenging due to the potential for large transaction numbers,which generate dense dependency graphs. </a:t>
            </a:r>
            <a:endParaRPr lang="en-US" altLang="zh-CN"/>
          </a:p>
          <a:p>
            <a:r>
              <a:rPr lang="en-US" altLang="zh-CN"/>
              <a:t>1</a:t>
            </a:r>
            <a:r>
              <a:rPr lang="zh-CN" altLang="en-US"/>
              <a:t>、</a:t>
            </a:r>
            <a:r>
              <a:rPr lang="en-US" altLang="zh-CN"/>
              <a:t>To address this issue, we design MTs to adhere to the read-modify-write(RMW) pattern, where each write operation is preceded by a read operation on the same object.</a:t>
            </a:r>
            <a:endParaRPr lang="en-US" altLang="zh-CN"/>
          </a:p>
          <a:p>
            <a:r>
              <a:rPr lang="en-US" altLang="zh-CN"/>
              <a:t>2</a:t>
            </a:r>
            <a:r>
              <a:rPr lang="zh-CN" altLang="en-US"/>
              <a:t>、</a:t>
            </a:r>
            <a:r>
              <a:rPr lang="en-US" altLang="zh-CN"/>
              <a:t>since each write operation is preceded by a read operation on the same object in mini-transactions, the write-write conflict is almost determined. </a:t>
            </a:r>
            <a:endParaRPr lang="en-US" altLang="zh-CN"/>
          </a:p>
          <a:p>
            <a:pPr marL="0" lvl="1"/>
            <a:r>
              <a:rPr lang="en-US" altLang="zh-CN"/>
              <a:t>3</a:t>
            </a:r>
            <a:r>
              <a:rPr lang="zh-CN" altLang="en-US"/>
              <a:t>、</a:t>
            </a:r>
            <a:r>
              <a:rPr lang="en-US" altLang="zh-CN"/>
              <a:t>Despite the NP-hardness of verifying strong isolation levels for general histories , we enable highly efficient algorithms in linear or quadratic time to verify strong isolation levels over MT histories</a:t>
            </a:r>
            <a:r>
              <a:rPr lang="zh-CN" altLang="en-US"/>
              <a:t>，</a:t>
            </a:r>
            <a:r>
              <a:rPr lang="en-US" altLang="zh-CN"/>
              <a:t>thanks to the read-modify-write pattern in MTs and the unique value conditions in MT histories.</a:t>
            </a:r>
            <a:endParaRPr lang="en-US" altLang="en-US"/>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Our insight behind the MT-based description of anomalies is that, while isolation violations have been detected in GT workloads of substantial size, these violations are typically due to a small subset of operations within a limited number of transactions. For example, Figure illustrates an SI violation identified in MariaDB.The corresponding GT workload comprises 10 sessions, each containing 100 transactions, with each transaction performing 10 operations. However, as highlighted in red, the core of this bug involves only three transactions, each with two operations,which can be represented by our MTs.</a:t>
            </a:r>
            <a:endParaRPr lang="en-US" altLang="en-US"/>
          </a:p>
        </p:txBody>
      </p:sp>
      <p:sp>
        <p:nvSpPr>
          <p:cNvPr id="4" name="灯片编号占位符 3"/>
          <p:cNvSpPr>
            <a:spLocks noGrp="1"/>
          </p:cNvSpPr>
          <p:nvPr>
            <p:ph type="sldNum" sz="quarter" idx="5"/>
          </p:nvPr>
        </p:nvSpPr>
        <p:spPr/>
        <p:txBody>
          <a:bodyPr/>
          <a:p>
            <a:fld id="{5FDA4FC2-144A-4C66-AC2D-729324261F4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容页 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64129" y="543748"/>
            <a:ext cx="3417916" cy="522201"/>
          </a:xfrm>
        </p:spPr>
        <p:txBody>
          <a:bodyPr/>
          <a:lstStyle>
            <a:lvl1pPr>
              <a:defRPr/>
            </a:lvl1pPr>
          </a:lstStyle>
          <a:p>
            <a:r>
              <a:rPr lang="en-US" altLang="zh-CN" dirty="0"/>
              <a:t>1.X </a:t>
            </a:r>
            <a:r>
              <a:rPr lang="zh-CN" altLang="en-US" dirty="0"/>
              <a:t>选题背景及意义</a:t>
            </a:r>
            <a:endParaRPr lang="zh-CN" altLang="en-US" dirty="0"/>
          </a:p>
        </p:txBody>
      </p:sp>
      <p:sp>
        <p:nvSpPr>
          <p:cNvPr id="3" name="内容占位符 2"/>
          <p:cNvSpPr>
            <a:spLocks noGrp="1"/>
          </p:cNvSpPr>
          <p:nvPr>
            <p:ph idx="1"/>
          </p:nvPr>
        </p:nvSpPr>
        <p:spPr>
          <a:xfrm>
            <a:off x="464128" y="1429795"/>
            <a:ext cx="10110739" cy="474716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9066415" y="6344234"/>
            <a:ext cx="2743200" cy="365125"/>
          </a:xfrm>
          <a:prstGeom prst="rect">
            <a:avLst/>
          </a:prstGeom>
        </p:spPr>
        <p:txBody>
          <a:bodyPr/>
          <a:lstStyle/>
          <a:p>
            <a:fld id="{5BAC8A70-98D4-4148-A132-2992A31F5BBA}" type="slidenum">
              <a:rPr lang="zh-CN" altLang="en-US" smtClean="0"/>
            </a:fld>
            <a:endParaRPr lang="zh-CN" altLang="en-US" dirty="0"/>
          </a:p>
        </p:txBody>
      </p:sp>
      <p:sp>
        <p:nvSpPr>
          <p:cNvPr id="8" name="内容占位符 7"/>
          <p:cNvSpPr>
            <a:spLocks noGrp="1"/>
          </p:cNvSpPr>
          <p:nvPr>
            <p:ph sz="quarter" idx="13" hasCustomPrompt="1"/>
          </p:nvPr>
        </p:nvSpPr>
        <p:spPr>
          <a:xfrm>
            <a:off x="5647116" y="299498"/>
            <a:ext cx="1576646" cy="365125"/>
          </a:xfrm>
        </p:spPr>
        <p:txBody>
          <a:bodyPr>
            <a:noAutofit/>
          </a:bodyPr>
          <a:lstStyle>
            <a:lvl1pPr marL="0" indent="0" algn="ctr">
              <a:buNone/>
              <a:defRPr sz="1400" b="1" u="none">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r>
              <a:rPr lang="zh-CN" altLang="en-US" dirty="0"/>
              <a:t>选题背景及意义</a:t>
            </a:r>
            <a:endParaRPr lang="zh-CN" altLang="en-US" dirty="0"/>
          </a:p>
        </p:txBody>
      </p:sp>
      <p:sp>
        <p:nvSpPr>
          <p:cNvPr id="9" name="内容占位符 7"/>
          <p:cNvSpPr>
            <a:spLocks noGrp="1"/>
          </p:cNvSpPr>
          <p:nvPr>
            <p:ph sz="quarter" idx="14" hasCustomPrompt="1"/>
          </p:nvPr>
        </p:nvSpPr>
        <p:spPr>
          <a:xfrm>
            <a:off x="7223762" y="299315"/>
            <a:ext cx="950421" cy="365125"/>
          </a:xfrm>
        </p:spPr>
        <p:txBody>
          <a:bodyPr>
            <a:noAutofit/>
          </a:bodyPr>
          <a:lstStyle>
            <a:lvl1pPr marL="0" indent="0" algn="ctr">
              <a:buNone/>
              <a:defRPr sz="1400" b="1">
                <a:solidFill>
                  <a:schemeClr val="bg1">
                    <a:lumMod val="75000"/>
                  </a:schemeClr>
                </a:solidFill>
                <a:latin typeface="微软雅黑" panose="020B0503020204020204" pitchFamily="34" charset="-122"/>
                <a:ea typeface="微软雅黑" panose="020B0503020204020204" pitchFamily="34" charset="-122"/>
              </a:defRPr>
            </a:lvl1pPr>
          </a:lstStyle>
          <a:p>
            <a:pPr lvl="0"/>
            <a:r>
              <a:rPr lang="zh-CN" altLang="en-US" dirty="0"/>
              <a:t>研究现状</a:t>
            </a:r>
            <a:endParaRPr lang="zh-CN" altLang="en-US" dirty="0"/>
          </a:p>
        </p:txBody>
      </p:sp>
      <p:sp>
        <p:nvSpPr>
          <p:cNvPr id="10" name="内容占位符 7"/>
          <p:cNvSpPr>
            <a:spLocks noGrp="1"/>
          </p:cNvSpPr>
          <p:nvPr>
            <p:ph sz="quarter" idx="15" hasCustomPrompt="1"/>
          </p:nvPr>
        </p:nvSpPr>
        <p:spPr>
          <a:xfrm>
            <a:off x="8194965" y="298918"/>
            <a:ext cx="947649" cy="365125"/>
          </a:xfrm>
        </p:spPr>
        <p:txBody>
          <a:bodyPr>
            <a:noAutofit/>
          </a:bodyPr>
          <a:lstStyle>
            <a:lvl1pPr marL="0" indent="0" algn="ctr">
              <a:buNone/>
              <a:defRPr sz="1400" b="1">
                <a:solidFill>
                  <a:schemeClr val="bg1">
                    <a:lumMod val="75000"/>
                  </a:schemeClr>
                </a:solidFill>
                <a:latin typeface="微软雅黑" panose="020B0503020204020204" pitchFamily="34" charset="-122"/>
                <a:ea typeface="微软雅黑" panose="020B0503020204020204" pitchFamily="34" charset="-122"/>
              </a:defRPr>
            </a:lvl1pPr>
          </a:lstStyle>
          <a:p>
            <a:pPr lvl="0"/>
            <a:r>
              <a:rPr lang="zh-CN" altLang="en-US" dirty="0"/>
              <a:t>论文综述</a:t>
            </a:r>
            <a:endParaRPr lang="zh-CN" altLang="en-US" dirty="0"/>
          </a:p>
        </p:txBody>
      </p:sp>
      <p:sp>
        <p:nvSpPr>
          <p:cNvPr id="11" name="内容占位符 7"/>
          <p:cNvSpPr>
            <a:spLocks noGrp="1"/>
          </p:cNvSpPr>
          <p:nvPr>
            <p:ph sz="quarter" idx="16" hasCustomPrompt="1"/>
          </p:nvPr>
        </p:nvSpPr>
        <p:spPr>
          <a:xfrm>
            <a:off x="9163396" y="298919"/>
            <a:ext cx="1227515" cy="365125"/>
          </a:xfrm>
        </p:spPr>
        <p:txBody>
          <a:bodyPr>
            <a:noAutofit/>
          </a:bodyPr>
          <a:lstStyle>
            <a:lvl1pPr marL="0" indent="0" algn="ctr">
              <a:buNone/>
              <a:defRPr sz="1400" b="1">
                <a:solidFill>
                  <a:schemeClr val="bg1">
                    <a:lumMod val="75000"/>
                  </a:schemeClr>
                </a:solidFill>
                <a:latin typeface="微软雅黑" panose="020B0503020204020204" pitchFamily="34" charset="-122"/>
                <a:ea typeface="微软雅黑" panose="020B0503020204020204" pitchFamily="34" charset="-122"/>
              </a:defRPr>
            </a:lvl1pPr>
          </a:lstStyle>
          <a:p>
            <a:pPr lvl="0"/>
            <a:r>
              <a:rPr lang="zh-CN" altLang="en-US" dirty="0"/>
              <a:t>总结与展望</a:t>
            </a:r>
            <a:endParaRPr lang="zh-CN" altLang="en-US" dirty="0"/>
          </a:p>
        </p:txBody>
      </p:sp>
      <p:sp>
        <p:nvSpPr>
          <p:cNvPr id="12" name="内容占位符 7"/>
          <p:cNvSpPr>
            <a:spLocks noGrp="1"/>
          </p:cNvSpPr>
          <p:nvPr>
            <p:ph sz="quarter" idx="17" hasCustomPrompt="1"/>
          </p:nvPr>
        </p:nvSpPr>
        <p:spPr>
          <a:xfrm>
            <a:off x="10390911" y="298890"/>
            <a:ext cx="962889" cy="365125"/>
          </a:xfrm>
        </p:spPr>
        <p:txBody>
          <a:bodyPr>
            <a:noAutofit/>
          </a:bodyPr>
          <a:lstStyle>
            <a:lvl1pPr marL="0" indent="0" algn="ctr">
              <a:buNone/>
              <a:defRPr sz="1400" b="1">
                <a:solidFill>
                  <a:schemeClr val="bg1">
                    <a:lumMod val="75000"/>
                  </a:schemeClr>
                </a:solidFill>
                <a:latin typeface="微软雅黑" panose="020B0503020204020204" pitchFamily="34" charset="-122"/>
                <a:ea typeface="微软雅黑" panose="020B0503020204020204" pitchFamily="34" charset="-122"/>
              </a:defRPr>
            </a:lvl1pPr>
          </a:lstStyle>
          <a:p>
            <a:pPr lvl="0"/>
            <a:r>
              <a:rPr lang="zh-CN" altLang="en-US" dirty="0"/>
              <a:t>参考文献</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 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64128" y="1436914"/>
            <a:ext cx="5327072" cy="4740049"/>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256866" y="1436914"/>
            <a:ext cx="5096933" cy="4740049"/>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9066415" y="6344234"/>
            <a:ext cx="2743200" cy="365125"/>
          </a:xfrm>
          <a:prstGeom prst="rect">
            <a:avLst/>
          </a:prstGeom>
        </p:spPr>
        <p:txBody>
          <a:bodyPr/>
          <a:lstStyle/>
          <a:p>
            <a:fld id="{5BAC8A70-98D4-4148-A132-2992A31F5BBA}" type="slidenum">
              <a:rPr lang="zh-CN" altLang="en-US" smtClean="0"/>
            </a:fld>
            <a:endParaRPr lang="zh-CN" altLang="en-US"/>
          </a:p>
        </p:txBody>
      </p:sp>
      <p:sp>
        <p:nvSpPr>
          <p:cNvPr id="8" name="内容占位符 7"/>
          <p:cNvSpPr>
            <a:spLocks noGrp="1"/>
          </p:cNvSpPr>
          <p:nvPr>
            <p:ph sz="quarter" idx="13" hasCustomPrompt="1"/>
          </p:nvPr>
        </p:nvSpPr>
        <p:spPr>
          <a:xfrm>
            <a:off x="5647116" y="299498"/>
            <a:ext cx="1576646" cy="365125"/>
          </a:xfrm>
        </p:spPr>
        <p:txBody>
          <a:bodyPr>
            <a:noAutofit/>
          </a:bodyPr>
          <a:lstStyle>
            <a:lvl1pPr marL="0" indent="0" algn="ctr">
              <a:buNone/>
              <a:defRPr sz="1400" b="1" u="none">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r>
              <a:rPr lang="zh-CN" altLang="en-US" dirty="0"/>
              <a:t>选题背景及意义</a:t>
            </a:r>
            <a:endParaRPr lang="zh-CN" altLang="en-US" dirty="0"/>
          </a:p>
        </p:txBody>
      </p:sp>
      <p:sp>
        <p:nvSpPr>
          <p:cNvPr id="9" name="内容占位符 7"/>
          <p:cNvSpPr>
            <a:spLocks noGrp="1"/>
          </p:cNvSpPr>
          <p:nvPr>
            <p:ph sz="quarter" idx="14" hasCustomPrompt="1"/>
          </p:nvPr>
        </p:nvSpPr>
        <p:spPr>
          <a:xfrm>
            <a:off x="7223762" y="299315"/>
            <a:ext cx="950421" cy="365125"/>
          </a:xfrm>
        </p:spPr>
        <p:txBody>
          <a:bodyPr>
            <a:noAutofit/>
          </a:bodyPr>
          <a:lstStyle>
            <a:lvl1pPr marL="0" indent="0" algn="ctr">
              <a:buNone/>
              <a:defRPr sz="1400" b="1">
                <a:solidFill>
                  <a:schemeClr val="bg1">
                    <a:lumMod val="75000"/>
                  </a:schemeClr>
                </a:solidFill>
                <a:latin typeface="微软雅黑" panose="020B0503020204020204" pitchFamily="34" charset="-122"/>
                <a:ea typeface="微软雅黑" panose="020B0503020204020204" pitchFamily="34" charset="-122"/>
              </a:defRPr>
            </a:lvl1pPr>
          </a:lstStyle>
          <a:p>
            <a:pPr lvl="0"/>
            <a:r>
              <a:rPr lang="zh-CN" altLang="en-US" dirty="0"/>
              <a:t>研究现状</a:t>
            </a:r>
            <a:endParaRPr lang="zh-CN" altLang="en-US" dirty="0"/>
          </a:p>
        </p:txBody>
      </p:sp>
      <p:sp>
        <p:nvSpPr>
          <p:cNvPr id="10" name="内容占位符 7"/>
          <p:cNvSpPr>
            <a:spLocks noGrp="1"/>
          </p:cNvSpPr>
          <p:nvPr>
            <p:ph sz="quarter" idx="15" hasCustomPrompt="1"/>
          </p:nvPr>
        </p:nvSpPr>
        <p:spPr>
          <a:xfrm>
            <a:off x="8194965" y="298918"/>
            <a:ext cx="947649" cy="365125"/>
          </a:xfrm>
        </p:spPr>
        <p:txBody>
          <a:bodyPr>
            <a:noAutofit/>
          </a:bodyPr>
          <a:lstStyle>
            <a:lvl1pPr marL="0" indent="0" algn="ctr">
              <a:buNone/>
              <a:defRPr sz="1400" b="1">
                <a:solidFill>
                  <a:schemeClr val="bg1">
                    <a:lumMod val="75000"/>
                  </a:schemeClr>
                </a:solidFill>
                <a:latin typeface="微软雅黑" panose="020B0503020204020204" pitchFamily="34" charset="-122"/>
                <a:ea typeface="微软雅黑" panose="020B0503020204020204" pitchFamily="34" charset="-122"/>
              </a:defRPr>
            </a:lvl1pPr>
          </a:lstStyle>
          <a:p>
            <a:pPr lvl="0"/>
            <a:r>
              <a:rPr lang="zh-CN" altLang="en-US" dirty="0"/>
              <a:t>论文综述</a:t>
            </a:r>
            <a:endParaRPr lang="zh-CN" altLang="en-US" dirty="0"/>
          </a:p>
        </p:txBody>
      </p:sp>
      <p:sp>
        <p:nvSpPr>
          <p:cNvPr id="11" name="内容占位符 7"/>
          <p:cNvSpPr>
            <a:spLocks noGrp="1"/>
          </p:cNvSpPr>
          <p:nvPr>
            <p:ph sz="quarter" idx="16" hasCustomPrompt="1"/>
          </p:nvPr>
        </p:nvSpPr>
        <p:spPr>
          <a:xfrm>
            <a:off x="9163396" y="298919"/>
            <a:ext cx="1227515" cy="365125"/>
          </a:xfrm>
        </p:spPr>
        <p:txBody>
          <a:bodyPr>
            <a:noAutofit/>
          </a:bodyPr>
          <a:lstStyle>
            <a:lvl1pPr marL="0" indent="0" algn="ctr">
              <a:buNone/>
              <a:defRPr sz="1400" b="1">
                <a:solidFill>
                  <a:schemeClr val="bg1">
                    <a:lumMod val="75000"/>
                  </a:schemeClr>
                </a:solidFill>
                <a:latin typeface="微软雅黑" panose="020B0503020204020204" pitchFamily="34" charset="-122"/>
                <a:ea typeface="微软雅黑" panose="020B0503020204020204" pitchFamily="34" charset="-122"/>
              </a:defRPr>
            </a:lvl1pPr>
          </a:lstStyle>
          <a:p>
            <a:pPr lvl="0"/>
            <a:r>
              <a:rPr lang="zh-CN" altLang="en-US" dirty="0"/>
              <a:t>总结与展望</a:t>
            </a:r>
            <a:endParaRPr lang="zh-CN" altLang="en-US" dirty="0"/>
          </a:p>
        </p:txBody>
      </p:sp>
      <p:sp>
        <p:nvSpPr>
          <p:cNvPr id="12" name="内容占位符 7"/>
          <p:cNvSpPr>
            <a:spLocks noGrp="1"/>
          </p:cNvSpPr>
          <p:nvPr>
            <p:ph sz="quarter" idx="17" hasCustomPrompt="1"/>
          </p:nvPr>
        </p:nvSpPr>
        <p:spPr>
          <a:xfrm>
            <a:off x="10390911" y="298890"/>
            <a:ext cx="962889" cy="365125"/>
          </a:xfrm>
        </p:spPr>
        <p:txBody>
          <a:bodyPr>
            <a:noAutofit/>
          </a:bodyPr>
          <a:lstStyle>
            <a:lvl1pPr marL="0" indent="0" algn="ctr">
              <a:buNone/>
              <a:defRPr sz="1400" b="1">
                <a:solidFill>
                  <a:schemeClr val="bg1">
                    <a:lumMod val="75000"/>
                  </a:schemeClr>
                </a:solidFill>
                <a:latin typeface="微软雅黑" panose="020B0503020204020204" pitchFamily="34" charset="-122"/>
                <a:ea typeface="微软雅黑" panose="020B0503020204020204" pitchFamily="34" charset="-122"/>
              </a:defRPr>
            </a:lvl1pPr>
          </a:lstStyle>
          <a:p>
            <a:pPr lvl="0"/>
            <a:r>
              <a:rPr lang="zh-CN" altLang="en-US" dirty="0"/>
              <a:t>参考文献</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内容页 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9066415" y="6344234"/>
            <a:ext cx="2743200" cy="365125"/>
          </a:xfrm>
          <a:prstGeom prst="rect">
            <a:avLst/>
          </a:prstGeom>
        </p:spPr>
        <p:txBody>
          <a:bodyPr/>
          <a:lstStyle/>
          <a:p>
            <a:fld id="{5BAC8A70-98D4-4148-A132-2992A31F5BBA}" type="slidenum">
              <a:rPr lang="zh-CN" altLang="en-US" smtClean="0"/>
            </a:fld>
            <a:endParaRPr lang="zh-CN" altLang="en-US"/>
          </a:p>
        </p:txBody>
      </p:sp>
      <p:sp>
        <p:nvSpPr>
          <p:cNvPr id="6" name="内容占位符 7"/>
          <p:cNvSpPr>
            <a:spLocks noGrp="1"/>
          </p:cNvSpPr>
          <p:nvPr>
            <p:ph sz="quarter" idx="13" hasCustomPrompt="1"/>
          </p:nvPr>
        </p:nvSpPr>
        <p:spPr>
          <a:xfrm>
            <a:off x="5647116" y="299498"/>
            <a:ext cx="1576646" cy="365125"/>
          </a:xfrm>
        </p:spPr>
        <p:txBody>
          <a:bodyPr>
            <a:noAutofit/>
          </a:bodyPr>
          <a:lstStyle>
            <a:lvl1pPr marL="0" indent="0" algn="ctr">
              <a:buNone/>
              <a:defRPr sz="1400" b="1" u="none">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r>
              <a:rPr lang="zh-CN" altLang="en-US" dirty="0"/>
              <a:t>选题背景及意义</a:t>
            </a:r>
            <a:endParaRPr lang="zh-CN" altLang="en-US" dirty="0"/>
          </a:p>
        </p:txBody>
      </p:sp>
      <p:sp>
        <p:nvSpPr>
          <p:cNvPr id="7" name="内容占位符 7"/>
          <p:cNvSpPr>
            <a:spLocks noGrp="1"/>
          </p:cNvSpPr>
          <p:nvPr>
            <p:ph sz="quarter" idx="14" hasCustomPrompt="1"/>
          </p:nvPr>
        </p:nvSpPr>
        <p:spPr>
          <a:xfrm>
            <a:off x="7223762" y="299315"/>
            <a:ext cx="950421" cy="365125"/>
          </a:xfrm>
        </p:spPr>
        <p:txBody>
          <a:bodyPr>
            <a:noAutofit/>
          </a:bodyPr>
          <a:lstStyle>
            <a:lvl1pPr marL="0" indent="0" algn="ctr">
              <a:buNone/>
              <a:defRPr sz="1400" b="1">
                <a:solidFill>
                  <a:schemeClr val="bg1">
                    <a:lumMod val="75000"/>
                  </a:schemeClr>
                </a:solidFill>
                <a:latin typeface="微软雅黑" panose="020B0503020204020204" pitchFamily="34" charset="-122"/>
                <a:ea typeface="微软雅黑" panose="020B0503020204020204" pitchFamily="34" charset="-122"/>
              </a:defRPr>
            </a:lvl1pPr>
          </a:lstStyle>
          <a:p>
            <a:pPr lvl="0"/>
            <a:r>
              <a:rPr lang="zh-CN" altLang="en-US" dirty="0"/>
              <a:t>研究现状</a:t>
            </a:r>
            <a:endParaRPr lang="zh-CN" altLang="en-US" dirty="0"/>
          </a:p>
        </p:txBody>
      </p:sp>
      <p:sp>
        <p:nvSpPr>
          <p:cNvPr id="8" name="内容占位符 7"/>
          <p:cNvSpPr>
            <a:spLocks noGrp="1"/>
          </p:cNvSpPr>
          <p:nvPr>
            <p:ph sz="quarter" idx="15" hasCustomPrompt="1"/>
          </p:nvPr>
        </p:nvSpPr>
        <p:spPr>
          <a:xfrm>
            <a:off x="8194965" y="298918"/>
            <a:ext cx="947649" cy="365125"/>
          </a:xfrm>
        </p:spPr>
        <p:txBody>
          <a:bodyPr>
            <a:noAutofit/>
          </a:bodyPr>
          <a:lstStyle>
            <a:lvl1pPr marL="0" indent="0" algn="ctr">
              <a:buNone/>
              <a:defRPr sz="1400" b="1">
                <a:solidFill>
                  <a:schemeClr val="bg1">
                    <a:lumMod val="75000"/>
                  </a:schemeClr>
                </a:solidFill>
                <a:latin typeface="微软雅黑" panose="020B0503020204020204" pitchFamily="34" charset="-122"/>
                <a:ea typeface="微软雅黑" panose="020B0503020204020204" pitchFamily="34" charset="-122"/>
              </a:defRPr>
            </a:lvl1pPr>
          </a:lstStyle>
          <a:p>
            <a:pPr lvl="0"/>
            <a:r>
              <a:rPr lang="zh-CN" altLang="en-US" dirty="0"/>
              <a:t>论文综述</a:t>
            </a:r>
            <a:endParaRPr lang="zh-CN" altLang="en-US" dirty="0"/>
          </a:p>
        </p:txBody>
      </p:sp>
      <p:sp>
        <p:nvSpPr>
          <p:cNvPr id="9" name="内容占位符 7"/>
          <p:cNvSpPr>
            <a:spLocks noGrp="1"/>
          </p:cNvSpPr>
          <p:nvPr>
            <p:ph sz="quarter" idx="16" hasCustomPrompt="1"/>
          </p:nvPr>
        </p:nvSpPr>
        <p:spPr>
          <a:xfrm>
            <a:off x="9163396" y="298919"/>
            <a:ext cx="1227515" cy="365125"/>
          </a:xfrm>
        </p:spPr>
        <p:txBody>
          <a:bodyPr>
            <a:noAutofit/>
          </a:bodyPr>
          <a:lstStyle>
            <a:lvl1pPr marL="0" indent="0" algn="ctr">
              <a:buNone/>
              <a:defRPr sz="1400" b="1">
                <a:solidFill>
                  <a:schemeClr val="bg1">
                    <a:lumMod val="75000"/>
                  </a:schemeClr>
                </a:solidFill>
                <a:latin typeface="微软雅黑" panose="020B0503020204020204" pitchFamily="34" charset="-122"/>
                <a:ea typeface="微软雅黑" panose="020B0503020204020204" pitchFamily="34" charset="-122"/>
              </a:defRPr>
            </a:lvl1pPr>
          </a:lstStyle>
          <a:p>
            <a:pPr lvl="0"/>
            <a:r>
              <a:rPr lang="zh-CN" altLang="en-US" dirty="0"/>
              <a:t>总结与展望</a:t>
            </a:r>
            <a:endParaRPr lang="zh-CN" altLang="en-US" dirty="0"/>
          </a:p>
        </p:txBody>
      </p:sp>
      <p:sp>
        <p:nvSpPr>
          <p:cNvPr id="10" name="内容占位符 7"/>
          <p:cNvSpPr>
            <a:spLocks noGrp="1"/>
          </p:cNvSpPr>
          <p:nvPr>
            <p:ph sz="quarter" idx="17" hasCustomPrompt="1"/>
          </p:nvPr>
        </p:nvSpPr>
        <p:spPr>
          <a:xfrm>
            <a:off x="10390911" y="298890"/>
            <a:ext cx="962889" cy="365125"/>
          </a:xfrm>
        </p:spPr>
        <p:txBody>
          <a:bodyPr>
            <a:noAutofit/>
          </a:bodyPr>
          <a:lstStyle>
            <a:lvl1pPr marL="0" indent="0" algn="ctr">
              <a:buNone/>
              <a:defRPr sz="1400" b="1">
                <a:solidFill>
                  <a:schemeClr val="bg1">
                    <a:lumMod val="75000"/>
                  </a:schemeClr>
                </a:solidFill>
                <a:latin typeface="微软雅黑" panose="020B0503020204020204" pitchFamily="34" charset="-122"/>
                <a:ea typeface="微软雅黑" panose="020B0503020204020204" pitchFamily="34" charset="-122"/>
              </a:defRPr>
            </a:lvl1pPr>
          </a:lstStyle>
          <a:p>
            <a:pPr lvl="0"/>
            <a:r>
              <a:rPr lang="zh-CN" altLang="en-US" dirty="0"/>
              <a:t>参考文献</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致谢">
    <p:spTree>
      <p:nvGrpSpPr>
        <p:cNvPr id="1" name=""/>
        <p:cNvGrpSpPr/>
        <p:nvPr/>
      </p:nvGrpSpPr>
      <p:grpSpPr>
        <a:xfrm>
          <a:off x="0" y="0"/>
          <a:ext cx="0" cy="0"/>
          <a:chOff x="0" y="0"/>
          <a:chExt cx="0" cy="0"/>
        </a:xfrm>
      </p:grpSpPr>
      <p:grpSp>
        <p:nvGrpSpPr>
          <p:cNvPr id="43" name="组合 42"/>
          <p:cNvGrpSpPr/>
          <p:nvPr userDrawn="1"/>
        </p:nvGrpSpPr>
        <p:grpSpPr>
          <a:xfrm>
            <a:off x="2785110" y="2641600"/>
            <a:ext cx="6403975" cy="3598545"/>
            <a:chOff x="3590" y="3115"/>
            <a:chExt cx="10085" cy="5667"/>
          </a:xfrm>
        </p:grpSpPr>
        <p:sp>
          <p:nvSpPr>
            <p:cNvPr id="2" name="等腰三角形 1"/>
            <p:cNvSpPr/>
            <p:nvPr/>
          </p:nvSpPr>
          <p:spPr>
            <a:xfrm rot="1440000">
              <a:off x="3667" y="3674"/>
              <a:ext cx="982" cy="60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3849" y="3115"/>
              <a:ext cx="3617" cy="5667"/>
            </a:xfrm>
            <a:prstGeom prst="rect">
              <a:avLst/>
            </a:prstGeom>
            <a:solidFill>
              <a:srgbClr val="630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4" name="组合 3"/>
            <p:cNvGrpSpPr/>
            <p:nvPr/>
          </p:nvGrpSpPr>
          <p:grpSpPr>
            <a:xfrm rot="0">
              <a:off x="4157" y="7555"/>
              <a:ext cx="3036" cy="466"/>
              <a:chOff x="4013" y="7166"/>
              <a:chExt cx="3036" cy="466"/>
            </a:xfrm>
          </p:grpSpPr>
          <p:grpSp>
            <p:nvGrpSpPr>
              <p:cNvPr id="5" name="组合 4"/>
              <p:cNvGrpSpPr/>
              <p:nvPr/>
            </p:nvGrpSpPr>
            <p:grpSpPr>
              <a:xfrm>
                <a:off x="6089" y="7166"/>
                <a:ext cx="961" cy="466"/>
                <a:chOff x="8192" y="4792"/>
                <a:chExt cx="961" cy="466"/>
              </a:xfrm>
            </p:grpSpPr>
            <p:sp>
              <p:nvSpPr>
                <p:cNvPr id="6" name="矩形 5"/>
                <p:cNvSpPr/>
                <p:nvPr/>
              </p:nvSpPr>
              <p:spPr>
                <a:xfrm>
                  <a:off x="8865" y="4792"/>
                  <a:ext cx="288" cy="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矩形 35"/>
                <p:cNvSpPr/>
                <p:nvPr/>
              </p:nvSpPr>
              <p:spPr>
                <a:xfrm>
                  <a:off x="8192" y="4792"/>
                  <a:ext cx="288" cy="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 name="组合 9"/>
              <p:cNvGrpSpPr/>
              <p:nvPr/>
            </p:nvGrpSpPr>
            <p:grpSpPr>
              <a:xfrm>
                <a:off x="4013" y="7166"/>
                <a:ext cx="1635" cy="466"/>
                <a:chOff x="8192" y="4792"/>
                <a:chExt cx="1635" cy="466"/>
              </a:xfrm>
            </p:grpSpPr>
            <p:sp>
              <p:nvSpPr>
                <p:cNvPr id="38" name="矩形 37"/>
                <p:cNvSpPr/>
                <p:nvPr/>
              </p:nvSpPr>
              <p:spPr>
                <a:xfrm>
                  <a:off x="9539" y="4792"/>
                  <a:ext cx="288" cy="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矩形 38"/>
                <p:cNvSpPr/>
                <p:nvPr/>
              </p:nvSpPr>
              <p:spPr>
                <a:xfrm>
                  <a:off x="8865" y="4792"/>
                  <a:ext cx="288" cy="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矩形 39"/>
                <p:cNvSpPr/>
                <p:nvPr/>
              </p:nvSpPr>
              <p:spPr>
                <a:xfrm>
                  <a:off x="8192" y="4792"/>
                  <a:ext cx="288" cy="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7" name="矩形 6"/>
            <p:cNvSpPr/>
            <p:nvPr/>
          </p:nvSpPr>
          <p:spPr>
            <a:xfrm>
              <a:off x="10553" y="5950"/>
              <a:ext cx="3123" cy="2833"/>
            </a:xfrm>
            <a:prstGeom prst="rect">
              <a:avLst/>
            </a:prstGeom>
            <a:solidFill>
              <a:srgbClr val="6306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直角三角形 11"/>
            <p:cNvSpPr/>
            <p:nvPr/>
          </p:nvSpPr>
          <p:spPr>
            <a:xfrm>
              <a:off x="10703" y="5171"/>
              <a:ext cx="2973" cy="779"/>
            </a:xfrm>
            <a:prstGeom prst="rtTriangle">
              <a:avLst/>
            </a:prstGeom>
            <a:solidFill>
              <a:srgbClr val="6306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等腰三角形 12"/>
            <p:cNvSpPr/>
            <p:nvPr/>
          </p:nvSpPr>
          <p:spPr>
            <a:xfrm flipH="1">
              <a:off x="5750" y="5170"/>
              <a:ext cx="5915" cy="3612"/>
            </a:xfrm>
            <a:prstGeom prst="triangle">
              <a:avLst>
                <a:gd name="adj" fmla="val 16328"/>
              </a:avLst>
            </a:prstGeom>
            <a:solidFill>
              <a:srgbClr val="6306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4" name="组合 13"/>
            <p:cNvGrpSpPr/>
            <p:nvPr/>
          </p:nvGrpSpPr>
          <p:grpSpPr>
            <a:xfrm rot="0">
              <a:off x="4168" y="3741"/>
              <a:ext cx="3036" cy="466"/>
              <a:chOff x="4013" y="7166"/>
              <a:chExt cx="3036" cy="466"/>
            </a:xfrm>
          </p:grpSpPr>
          <p:grpSp>
            <p:nvGrpSpPr>
              <p:cNvPr id="15" name="组合 14"/>
              <p:cNvGrpSpPr/>
              <p:nvPr/>
            </p:nvGrpSpPr>
            <p:grpSpPr>
              <a:xfrm>
                <a:off x="6089" y="7166"/>
                <a:ext cx="961" cy="466"/>
                <a:chOff x="8192" y="4792"/>
                <a:chExt cx="961" cy="466"/>
              </a:xfrm>
            </p:grpSpPr>
            <p:sp>
              <p:nvSpPr>
                <p:cNvPr id="16" name="矩形 15"/>
                <p:cNvSpPr/>
                <p:nvPr/>
              </p:nvSpPr>
              <p:spPr>
                <a:xfrm>
                  <a:off x="8865" y="4792"/>
                  <a:ext cx="288" cy="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8192" y="4792"/>
                  <a:ext cx="288" cy="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8" name="组合 17"/>
              <p:cNvGrpSpPr/>
              <p:nvPr/>
            </p:nvGrpSpPr>
            <p:grpSpPr>
              <a:xfrm>
                <a:off x="4013" y="7166"/>
                <a:ext cx="1635" cy="466"/>
                <a:chOff x="8192" y="4792"/>
                <a:chExt cx="1635" cy="466"/>
              </a:xfrm>
            </p:grpSpPr>
            <p:sp>
              <p:nvSpPr>
                <p:cNvPr id="19" name="矩形 18"/>
                <p:cNvSpPr/>
                <p:nvPr/>
              </p:nvSpPr>
              <p:spPr>
                <a:xfrm>
                  <a:off x="9539" y="4792"/>
                  <a:ext cx="288" cy="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21"/>
                <p:cNvSpPr/>
                <p:nvPr/>
              </p:nvSpPr>
              <p:spPr>
                <a:xfrm>
                  <a:off x="8865" y="4792"/>
                  <a:ext cx="288" cy="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8192" y="4792"/>
                  <a:ext cx="288" cy="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25" name="组合 24"/>
            <p:cNvGrpSpPr/>
            <p:nvPr/>
          </p:nvGrpSpPr>
          <p:grpSpPr>
            <a:xfrm rot="0">
              <a:off x="4168" y="4593"/>
              <a:ext cx="3036" cy="466"/>
              <a:chOff x="4013" y="7166"/>
              <a:chExt cx="3036" cy="466"/>
            </a:xfrm>
          </p:grpSpPr>
          <p:grpSp>
            <p:nvGrpSpPr>
              <p:cNvPr id="41" name="组合 40"/>
              <p:cNvGrpSpPr/>
              <p:nvPr/>
            </p:nvGrpSpPr>
            <p:grpSpPr>
              <a:xfrm>
                <a:off x="6089" y="7166"/>
                <a:ext cx="961" cy="466"/>
                <a:chOff x="8192" y="4792"/>
                <a:chExt cx="961" cy="466"/>
              </a:xfrm>
            </p:grpSpPr>
            <p:sp>
              <p:nvSpPr>
                <p:cNvPr id="42" name="矩形 41"/>
                <p:cNvSpPr/>
                <p:nvPr/>
              </p:nvSpPr>
              <p:spPr>
                <a:xfrm>
                  <a:off x="8865" y="4792"/>
                  <a:ext cx="288" cy="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矩形 43"/>
                <p:cNvSpPr/>
                <p:nvPr/>
              </p:nvSpPr>
              <p:spPr>
                <a:xfrm>
                  <a:off x="8192" y="4792"/>
                  <a:ext cx="288" cy="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5" name="组合 44"/>
              <p:cNvGrpSpPr/>
              <p:nvPr/>
            </p:nvGrpSpPr>
            <p:grpSpPr>
              <a:xfrm>
                <a:off x="4013" y="7166"/>
                <a:ext cx="1635" cy="466"/>
                <a:chOff x="8192" y="4792"/>
                <a:chExt cx="1635" cy="466"/>
              </a:xfrm>
            </p:grpSpPr>
            <p:sp>
              <p:nvSpPr>
                <p:cNvPr id="46" name="矩形 45"/>
                <p:cNvSpPr/>
                <p:nvPr/>
              </p:nvSpPr>
              <p:spPr>
                <a:xfrm>
                  <a:off x="9539" y="4792"/>
                  <a:ext cx="288" cy="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矩形 46"/>
                <p:cNvSpPr/>
                <p:nvPr/>
              </p:nvSpPr>
              <p:spPr>
                <a:xfrm>
                  <a:off x="8865" y="4792"/>
                  <a:ext cx="288" cy="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矩形 47"/>
                <p:cNvSpPr/>
                <p:nvPr/>
              </p:nvSpPr>
              <p:spPr>
                <a:xfrm>
                  <a:off x="8192" y="4792"/>
                  <a:ext cx="288" cy="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49" name="组合 48"/>
            <p:cNvGrpSpPr/>
            <p:nvPr/>
          </p:nvGrpSpPr>
          <p:grpSpPr>
            <a:xfrm rot="0">
              <a:off x="4168" y="6717"/>
              <a:ext cx="3036" cy="466"/>
              <a:chOff x="4013" y="7166"/>
              <a:chExt cx="3036" cy="466"/>
            </a:xfrm>
          </p:grpSpPr>
          <p:grpSp>
            <p:nvGrpSpPr>
              <p:cNvPr id="50" name="组合 49"/>
              <p:cNvGrpSpPr/>
              <p:nvPr/>
            </p:nvGrpSpPr>
            <p:grpSpPr>
              <a:xfrm>
                <a:off x="6089" y="7166"/>
                <a:ext cx="961" cy="466"/>
                <a:chOff x="8192" y="4792"/>
                <a:chExt cx="961" cy="466"/>
              </a:xfrm>
            </p:grpSpPr>
            <p:sp>
              <p:nvSpPr>
                <p:cNvPr id="51" name="矩形 50"/>
                <p:cNvSpPr/>
                <p:nvPr/>
              </p:nvSpPr>
              <p:spPr>
                <a:xfrm>
                  <a:off x="8865" y="4792"/>
                  <a:ext cx="288" cy="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矩形 51"/>
                <p:cNvSpPr/>
                <p:nvPr/>
              </p:nvSpPr>
              <p:spPr>
                <a:xfrm>
                  <a:off x="8192" y="4792"/>
                  <a:ext cx="288" cy="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3" name="组合 52"/>
              <p:cNvGrpSpPr/>
              <p:nvPr/>
            </p:nvGrpSpPr>
            <p:grpSpPr>
              <a:xfrm>
                <a:off x="4013" y="7166"/>
                <a:ext cx="1635" cy="466"/>
                <a:chOff x="8192" y="4792"/>
                <a:chExt cx="1635" cy="466"/>
              </a:xfrm>
            </p:grpSpPr>
            <p:sp>
              <p:nvSpPr>
                <p:cNvPr id="54" name="矩形 53"/>
                <p:cNvSpPr/>
                <p:nvPr/>
              </p:nvSpPr>
              <p:spPr>
                <a:xfrm>
                  <a:off x="9539" y="4792"/>
                  <a:ext cx="288" cy="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矩形 54"/>
                <p:cNvSpPr/>
                <p:nvPr/>
              </p:nvSpPr>
              <p:spPr>
                <a:xfrm>
                  <a:off x="8865" y="4792"/>
                  <a:ext cx="288" cy="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矩形 55"/>
                <p:cNvSpPr/>
                <p:nvPr/>
              </p:nvSpPr>
              <p:spPr>
                <a:xfrm>
                  <a:off x="8192" y="4792"/>
                  <a:ext cx="288" cy="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57" name="平行四边形 56"/>
            <p:cNvSpPr/>
            <p:nvPr/>
          </p:nvSpPr>
          <p:spPr>
            <a:xfrm rot="16200000">
              <a:off x="4090" y="3550"/>
              <a:ext cx="3133" cy="4132"/>
            </a:xfrm>
            <a:prstGeom prst="parallelogram">
              <a:avLst/>
            </a:prstGeom>
            <a:solidFill>
              <a:srgbClr val="C4C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9" name="内容占位符 8"/>
          <p:cNvSpPr>
            <a:spLocks noGrp="1"/>
          </p:cNvSpPr>
          <p:nvPr>
            <p:ph sz="quarter" idx="10" hasCustomPrompt="1"/>
          </p:nvPr>
        </p:nvSpPr>
        <p:spPr>
          <a:xfrm>
            <a:off x="5418931" y="723198"/>
            <a:ext cx="1354137" cy="584606"/>
          </a:xfrm>
        </p:spPr>
        <p:txBody>
          <a:bodyPr>
            <a:normAutofit/>
          </a:bodyPr>
          <a:lstStyle>
            <a:lvl1pPr marL="0" indent="0" algn="ctr">
              <a:buNone/>
              <a:defRPr sz="3200" b="1">
                <a:solidFill>
                  <a:srgbClr val="63065F"/>
                </a:solidFill>
                <a:latin typeface="微软雅黑" panose="020B0503020204020204" pitchFamily="34" charset="-122"/>
                <a:ea typeface="微软雅黑" panose="020B0503020204020204" pitchFamily="34" charset="-122"/>
              </a:defRPr>
            </a:lvl1pPr>
          </a:lstStyle>
          <a:p>
            <a:pPr lvl="0"/>
            <a:r>
              <a:rPr lang="zh-CN" altLang="en-US" dirty="0"/>
              <a:t>致谢</a:t>
            </a:r>
            <a:endParaRPr lang="zh-CN" altLang="en-US" dirty="0"/>
          </a:p>
        </p:txBody>
      </p:sp>
      <p:sp>
        <p:nvSpPr>
          <p:cNvPr id="11" name="内容占位符 10"/>
          <p:cNvSpPr>
            <a:spLocks noGrp="1"/>
          </p:cNvSpPr>
          <p:nvPr>
            <p:ph sz="quarter" idx="11"/>
          </p:nvPr>
        </p:nvSpPr>
        <p:spPr>
          <a:xfrm>
            <a:off x="885713" y="1605516"/>
            <a:ext cx="10420572" cy="4635131"/>
          </a:xfrm>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8" name="矩形 57"/>
          <p:cNvSpPr/>
          <p:nvPr userDrawn="1"/>
        </p:nvSpPr>
        <p:spPr>
          <a:xfrm>
            <a:off x="2475865" y="2056130"/>
            <a:ext cx="7117080" cy="4347845"/>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36928997-F1CE-45DD-B7C5-32A51C5CFC9A}" type="slidenum">
              <a:rPr lang="zh-CN" altLang="en-US" smtClean="0"/>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1.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9" name="直接连接符 18"/>
          <p:cNvCxnSpPr/>
          <p:nvPr userDrawn="1"/>
        </p:nvCxnSpPr>
        <p:spPr>
          <a:xfrm>
            <a:off x="1886988" y="1162064"/>
            <a:ext cx="9840884" cy="1718"/>
          </a:xfrm>
          <a:prstGeom prst="line">
            <a:avLst/>
          </a:prstGeom>
          <a:ln w="952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 name="标题占位符 1"/>
          <p:cNvSpPr>
            <a:spLocks noGrp="1"/>
          </p:cNvSpPr>
          <p:nvPr>
            <p:ph type="title"/>
          </p:nvPr>
        </p:nvSpPr>
        <p:spPr>
          <a:xfrm>
            <a:off x="464128" y="543748"/>
            <a:ext cx="5196839" cy="522201"/>
          </a:xfrm>
          <a:prstGeom prst="rect">
            <a:avLst/>
          </a:prstGeom>
        </p:spPr>
        <p:txBody>
          <a:bodyPr vert="horz" lIns="91440" tIns="45720" rIns="91440" bIns="45720" rtlCol="0" anchor="ctr">
            <a:noAutofit/>
          </a:bodyPr>
          <a:lstStyle/>
          <a:p>
            <a:r>
              <a:rPr lang="en-US" altLang="zh-CN" dirty="0"/>
              <a:t>X.X </a:t>
            </a:r>
            <a:r>
              <a:rPr lang="zh-CN" altLang="en-US" dirty="0"/>
              <a:t>单击此处编辑母版标题样式</a:t>
            </a:r>
            <a:endParaRPr lang="zh-CN" altLang="en-US" dirty="0"/>
          </a:p>
        </p:txBody>
      </p:sp>
      <p:sp>
        <p:nvSpPr>
          <p:cNvPr id="3" name="文本占位符 2"/>
          <p:cNvSpPr>
            <a:spLocks noGrp="1"/>
          </p:cNvSpPr>
          <p:nvPr>
            <p:ph type="body" idx="1"/>
          </p:nvPr>
        </p:nvSpPr>
        <p:spPr>
          <a:xfrm>
            <a:off x="464128" y="1429795"/>
            <a:ext cx="10889672" cy="474716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pic>
        <p:nvPicPr>
          <p:cNvPr id="8" name="图片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54400" y="6316116"/>
            <a:ext cx="1445379" cy="459649"/>
          </a:xfrm>
          <a:prstGeom prst="rect">
            <a:avLst/>
          </a:prstGeom>
        </p:spPr>
      </p:pic>
      <p:cxnSp>
        <p:nvCxnSpPr>
          <p:cNvPr id="10" name="直接连接符 9"/>
          <p:cNvCxnSpPr/>
          <p:nvPr userDrawn="1"/>
        </p:nvCxnSpPr>
        <p:spPr>
          <a:xfrm>
            <a:off x="1886988" y="6545941"/>
            <a:ext cx="9335194"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1" name="灯片编号占位符 5"/>
          <p:cNvSpPr>
            <a:spLocks noGrp="1"/>
          </p:cNvSpPr>
          <p:nvPr>
            <p:ph type="sldNum" sz="quarter" idx="4"/>
          </p:nvPr>
        </p:nvSpPr>
        <p:spPr>
          <a:xfrm>
            <a:off x="9239250" y="6365875"/>
            <a:ext cx="2743200" cy="365125"/>
          </a:xfrm>
          <a:prstGeom prst="rect">
            <a:avLst/>
          </a:prstGeom>
        </p:spPr>
        <p:txBody>
          <a:bodyPr/>
          <a:lstStyle>
            <a:lvl1pPr algn="r">
              <a:defRPr sz="1800">
                <a:solidFill>
                  <a:schemeClr val="bg1">
                    <a:lumMod val="50000"/>
                  </a:schemeClr>
                </a:solidFill>
                <a:latin typeface="微软雅黑" panose="020B0503020204020204" pitchFamily="34" charset="-122"/>
                <a:ea typeface="微软雅黑" panose="020B0503020204020204" pitchFamily="34" charset="-122"/>
              </a:defRPr>
            </a:lvl1pPr>
          </a:lstStyle>
          <a:p>
            <a:fld id="{36928997-F1CE-45DD-B7C5-32A51C5CFC9A}" type="slidenum">
              <a:rPr lang="zh-CN" altLang="en-US" smtClean="0"/>
            </a:fld>
            <a:endParaRPr lang="zh-CN" altLang="en-US" dirty="0"/>
          </a:p>
        </p:txBody>
      </p:sp>
      <p:cxnSp>
        <p:nvCxnSpPr>
          <p:cNvPr id="17" name="直接连接符 16"/>
          <p:cNvCxnSpPr/>
          <p:nvPr userDrawn="1"/>
        </p:nvCxnSpPr>
        <p:spPr>
          <a:xfrm>
            <a:off x="464128" y="1163782"/>
            <a:ext cx="2478577" cy="0"/>
          </a:xfrm>
          <a:prstGeom prst="line">
            <a:avLst/>
          </a:prstGeom>
          <a:ln w="28575">
            <a:solidFill>
              <a:srgbClr val="63065F"/>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nvGrpSpPr>
        <p:grpSpPr>
          <a:xfrm rot="10800000">
            <a:off x="10829015" y="2760902"/>
            <a:ext cx="2188335" cy="1686647"/>
            <a:chOff x="-1543923" y="1885078"/>
            <a:chExt cx="4006317" cy="3087846"/>
          </a:xfrm>
        </p:grpSpPr>
        <p:sp>
          <p:nvSpPr>
            <p:cNvPr id="12" name="矩形 11"/>
            <p:cNvSpPr/>
            <p:nvPr userDrawn="1"/>
          </p:nvSpPr>
          <p:spPr>
            <a:xfrm rot="2660578">
              <a:off x="1522588" y="2959094"/>
              <a:ext cx="939806" cy="939806"/>
            </a:xfrm>
            <a:prstGeom prst="rect">
              <a:avLst/>
            </a:prstGeom>
            <a:solidFill>
              <a:srgbClr val="9909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811EAD"/>
                </a:solidFill>
              </a:endParaRPr>
            </a:p>
          </p:txBody>
        </p:sp>
        <p:sp>
          <p:nvSpPr>
            <p:cNvPr id="13" name="矩形 12"/>
            <p:cNvSpPr/>
            <p:nvPr userDrawn="1"/>
          </p:nvSpPr>
          <p:spPr>
            <a:xfrm rot="2660578">
              <a:off x="-1543923" y="1885078"/>
              <a:ext cx="3087846" cy="3087846"/>
            </a:xfrm>
            <a:prstGeom prst="rect">
              <a:avLst/>
            </a:prstGeom>
            <a:solidFill>
              <a:srgbClr val="63065F"/>
            </a:solidFill>
            <a:ln>
              <a:solidFill>
                <a:srgbClr val="6306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lvl1pPr algn="l" defTabSz="914400" rtl="0" eaLnBrk="1" latinLnBrk="0" hangingPunct="1">
        <a:lnSpc>
          <a:spcPct val="90000"/>
        </a:lnSpc>
        <a:spcBef>
          <a:spcPct val="0"/>
        </a:spcBef>
        <a:buNone/>
        <a:defRPr sz="28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5.xml"/><Relationship Id="rId4" Type="http://schemas.openxmlformats.org/officeDocument/2006/relationships/image" Target="../media/image5.png"/><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4" Type="http://schemas.openxmlformats.org/officeDocument/2006/relationships/notesSlide" Target="../notesSlides/notesSlide14.xml"/><Relationship Id="rId13" Type="http://schemas.openxmlformats.org/officeDocument/2006/relationships/slideLayout" Target="../slideLayouts/slideLayout1.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4" Type="http://schemas.openxmlformats.org/officeDocument/2006/relationships/notesSlide" Target="../notesSlides/notesSlide15.xml"/><Relationship Id="rId13" Type="http://schemas.openxmlformats.org/officeDocument/2006/relationships/slideLayout" Target="../slideLayouts/slideLayout1.xml"/><Relationship Id="rId12" Type="http://schemas.openxmlformats.org/officeDocument/2006/relationships/tags" Target="../tags/tag24.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tags" Target="../tags/tag13.xml"/></Relationships>
</file>

<file path=ppt/slides/_rels/slide16.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4" Type="http://schemas.openxmlformats.org/officeDocument/2006/relationships/notesSlide" Target="../notesSlides/notesSlide16.xml"/><Relationship Id="rId13" Type="http://schemas.openxmlformats.org/officeDocument/2006/relationships/slideLayout" Target="../slideLayouts/slideLayout1.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tags" Target="../tags/tag25.xml"/></Relationships>
</file>

<file path=ppt/slides/_rels/slide17.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4" Type="http://schemas.openxmlformats.org/officeDocument/2006/relationships/notesSlide" Target="../notesSlides/notesSlide17.xml"/><Relationship Id="rId13" Type="http://schemas.openxmlformats.org/officeDocument/2006/relationships/slideLayout" Target="../slideLayouts/slideLayout1.xml"/><Relationship Id="rId12" Type="http://schemas.openxmlformats.org/officeDocument/2006/relationships/tags" Target="../tags/tag48.xml"/><Relationship Id="rId11" Type="http://schemas.openxmlformats.org/officeDocument/2006/relationships/tags" Target="../tags/tag47.xml"/><Relationship Id="rId10" Type="http://schemas.openxmlformats.org/officeDocument/2006/relationships/tags" Target="../tags/tag46.xml"/><Relationship Id="rId1" Type="http://schemas.openxmlformats.org/officeDocument/2006/relationships/tags" Target="../tags/tag37.xml"/></Relationships>
</file>

<file path=ppt/slides/_rels/slide18.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4" Type="http://schemas.openxmlformats.org/officeDocument/2006/relationships/notesSlide" Target="../notesSlides/notesSlide18.xml"/><Relationship Id="rId13" Type="http://schemas.openxmlformats.org/officeDocument/2006/relationships/slideLayout" Target="../slideLayouts/slideLayout1.xml"/><Relationship Id="rId12" Type="http://schemas.openxmlformats.org/officeDocument/2006/relationships/tags" Target="../tags/tag60.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tags" Target="../tags/tag49.xml"/></Relationships>
</file>

<file path=ppt/slides/_rels/slide19.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4" Type="http://schemas.openxmlformats.org/officeDocument/2006/relationships/notesSlide" Target="../notesSlides/notesSlide19.xml"/><Relationship Id="rId13" Type="http://schemas.openxmlformats.org/officeDocument/2006/relationships/slideLayout" Target="../slideLayouts/slideLayout1.xml"/><Relationship Id="rId12" Type="http://schemas.openxmlformats.org/officeDocument/2006/relationships/tags" Target="../tags/tag7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tags" Target="../tags/tag6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4" Type="http://schemas.openxmlformats.org/officeDocument/2006/relationships/notesSlide" Target="../notesSlides/notesSlide20.xml"/><Relationship Id="rId13" Type="http://schemas.openxmlformats.org/officeDocument/2006/relationships/slideLayout" Target="../slideLayouts/slideLayout1.xml"/><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tags" Target="../tags/tag73.xml"/></Relationships>
</file>

<file path=ppt/slides/_rels/slide21.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4" Type="http://schemas.openxmlformats.org/officeDocument/2006/relationships/notesSlide" Target="../notesSlides/notesSlide21.xml"/><Relationship Id="rId13" Type="http://schemas.openxmlformats.org/officeDocument/2006/relationships/slideLayout" Target="../slideLayouts/slideLayout1.xml"/><Relationship Id="rId12" Type="http://schemas.openxmlformats.org/officeDocument/2006/relationships/tags" Target="../tags/tag96.xml"/><Relationship Id="rId11" Type="http://schemas.openxmlformats.org/officeDocument/2006/relationships/tags" Target="../tags/tag95.xml"/><Relationship Id="rId10" Type="http://schemas.openxmlformats.org/officeDocument/2006/relationships/tags" Target="../tags/tag94.xml"/><Relationship Id="rId1" Type="http://schemas.openxmlformats.org/officeDocument/2006/relationships/tags" Target="../tags/tag85.xml"/></Relationships>
</file>

<file path=ppt/slides/_rels/slide22.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5" Type="http://schemas.openxmlformats.org/officeDocument/2006/relationships/notesSlide" Target="../notesSlides/notesSlide22.xml"/><Relationship Id="rId34" Type="http://schemas.openxmlformats.org/officeDocument/2006/relationships/slideLayout" Target="../slideLayouts/slideLayout1.xml"/><Relationship Id="rId33" Type="http://schemas.openxmlformats.org/officeDocument/2006/relationships/tags" Target="../tags/tag124.xml"/><Relationship Id="rId32" Type="http://schemas.openxmlformats.org/officeDocument/2006/relationships/tags" Target="../tags/tag123.xml"/><Relationship Id="rId31" Type="http://schemas.openxmlformats.org/officeDocument/2006/relationships/tags" Target="../tags/tag122.xml"/><Relationship Id="rId30" Type="http://schemas.openxmlformats.org/officeDocument/2006/relationships/tags" Target="../tags/tag121.xml"/><Relationship Id="rId3" Type="http://schemas.openxmlformats.org/officeDocument/2006/relationships/tags" Target="../tags/tag97.xml"/><Relationship Id="rId29" Type="http://schemas.openxmlformats.org/officeDocument/2006/relationships/image" Target="../media/image26.png"/><Relationship Id="rId28" Type="http://schemas.openxmlformats.org/officeDocument/2006/relationships/tags" Target="../tags/tag120.xml"/><Relationship Id="rId27" Type="http://schemas.openxmlformats.org/officeDocument/2006/relationships/tags" Target="../tags/tag119.xml"/><Relationship Id="rId26" Type="http://schemas.openxmlformats.org/officeDocument/2006/relationships/tags" Target="../tags/tag118.xml"/><Relationship Id="rId25" Type="http://schemas.openxmlformats.org/officeDocument/2006/relationships/tags" Target="../tags/tag117.xml"/><Relationship Id="rId24" Type="http://schemas.openxmlformats.org/officeDocument/2006/relationships/tags" Target="../tags/tag116.xml"/><Relationship Id="rId23" Type="http://schemas.openxmlformats.org/officeDocument/2006/relationships/tags" Target="../tags/tag115.xml"/><Relationship Id="rId22" Type="http://schemas.openxmlformats.org/officeDocument/2006/relationships/image" Target="../media/image25.png"/><Relationship Id="rId21" Type="http://schemas.openxmlformats.org/officeDocument/2006/relationships/image" Target="../media/image24.png"/><Relationship Id="rId20" Type="http://schemas.openxmlformats.org/officeDocument/2006/relationships/tags" Target="../tags/tag114.xml"/><Relationship Id="rId2" Type="http://schemas.openxmlformats.org/officeDocument/2006/relationships/image" Target="../media/image23.png"/><Relationship Id="rId19" Type="http://schemas.openxmlformats.org/officeDocument/2006/relationships/tags" Target="../tags/tag113.xml"/><Relationship Id="rId18" Type="http://schemas.openxmlformats.org/officeDocument/2006/relationships/tags" Target="../tags/tag112.xml"/><Relationship Id="rId17" Type="http://schemas.openxmlformats.org/officeDocument/2006/relationships/tags" Target="../tags/tag111.xml"/><Relationship Id="rId16" Type="http://schemas.openxmlformats.org/officeDocument/2006/relationships/tags" Target="../tags/tag110.xml"/><Relationship Id="rId15" Type="http://schemas.openxmlformats.org/officeDocument/2006/relationships/tags" Target="../tags/tag109.xml"/><Relationship Id="rId14" Type="http://schemas.openxmlformats.org/officeDocument/2006/relationships/tags" Target="../tags/tag108.xml"/><Relationship Id="rId13" Type="http://schemas.openxmlformats.org/officeDocument/2006/relationships/tags" Target="../tags/tag107.xml"/><Relationship Id="rId12" Type="http://schemas.openxmlformats.org/officeDocument/2006/relationships/tags" Target="../tags/tag106.xml"/><Relationship Id="rId11" Type="http://schemas.openxmlformats.org/officeDocument/2006/relationships/tags" Target="../tags/tag105.xml"/><Relationship Id="rId10" Type="http://schemas.openxmlformats.org/officeDocument/2006/relationships/tags" Target="../tags/tag104.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5.xml"/><Relationship Id="rId3" Type="http://schemas.openxmlformats.org/officeDocument/2006/relationships/tags" Target="../tags/tag125.xml"/><Relationship Id="rId2" Type="http://schemas.openxmlformats.org/officeDocument/2006/relationships/image" Target="../media/image37.jpe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直角三角形 5"/>
          <p:cNvSpPr/>
          <p:nvPr/>
        </p:nvSpPr>
        <p:spPr>
          <a:xfrm rot="5400000">
            <a:off x="975360" y="-975360"/>
            <a:ext cx="3429000" cy="5379720"/>
          </a:xfrm>
          <a:prstGeom prst="rtTriangle">
            <a:avLst/>
          </a:prstGeom>
          <a:solidFill>
            <a:srgbClr val="630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直角三角形 6"/>
          <p:cNvSpPr/>
          <p:nvPr/>
        </p:nvSpPr>
        <p:spPr>
          <a:xfrm rot="5400000" flipH="1" flipV="1">
            <a:off x="7787642" y="2453640"/>
            <a:ext cx="3429000" cy="5379720"/>
          </a:xfrm>
          <a:prstGeom prst="rtTriangle">
            <a:avLst/>
          </a:prstGeom>
          <a:solidFill>
            <a:srgbClr val="630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圆角 7"/>
          <p:cNvSpPr/>
          <p:nvPr/>
        </p:nvSpPr>
        <p:spPr>
          <a:xfrm>
            <a:off x="-236855" y="0"/>
            <a:ext cx="12618720" cy="6972300"/>
          </a:xfrm>
          <a:prstGeom prst="roundRect">
            <a:avLst>
              <a:gd name="adj" fmla="val 4586"/>
            </a:avLst>
          </a:prstGeom>
          <a:solidFill>
            <a:schemeClr val="bg1"/>
          </a:solidFill>
          <a:ln>
            <a:noFill/>
          </a:ln>
          <a:effectLst>
            <a:outerShdw blurRad="190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cs typeface="+mn-ea"/>
                <a:sym typeface="+mn-lt"/>
              </a:rPr>
              <a:t>TransactionandIsolationLevel</a:t>
            </a:r>
            <a:endParaRPr lang="zh-CN" altLang="en-US">
              <a:cs typeface="+mn-ea"/>
              <a:sym typeface="+mn-lt"/>
            </a:endParaRPr>
          </a:p>
        </p:txBody>
      </p:sp>
      <p:sp>
        <p:nvSpPr>
          <p:cNvPr id="5" name="矩形 4"/>
          <p:cNvSpPr/>
          <p:nvPr/>
        </p:nvSpPr>
        <p:spPr>
          <a:xfrm>
            <a:off x="11083616" y="581460"/>
            <a:ext cx="115200" cy="115200"/>
          </a:xfrm>
          <a:prstGeom prst="rect">
            <a:avLst/>
          </a:prstGeom>
          <a:solidFill>
            <a:srgbClr val="3F3B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0871324" y="581460"/>
            <a:ext cx="115200" cy="115200"/>
          </a:xfrm>
          <a:prstGeom prst="rect">
            <a:avLst/>
          </a:prstGeom>
          <a:solidFill>
            <a:srgbClr val="630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0659032" y="581460"/>
            <a:ext cx="115200" cy="115200"/>
          </a:xfrm>
          <a:prstGeom prst="rect">
            <a:avLst/>
          </a:prstGeom>
          <a:solidFill>
            <a:srgbClr val="3F3B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03校标，中、英文校名组合"/>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757680" y="5380990"/>
            <a:ext cx="1864995" cy="593090"/>
          </a:xfrm>
          <a:prstGeom prst="rect">
            <a:avLst/>
          </a:prstGeom>
        </p:spPr>
      </p:pic>
      <p:sp>
        <p:nvSpPr>
          <p:cNvPr id="4" name="文本框 3"/>
          <p:cNvSpPr txBox="1"/>
          <p:nvPr/>
        </p:nvSpPr>
        <p:spPr>
          <a:xfrm>
            <a:off x="980440" y="991870"/>
            <a:ext cx="9890125" cy="1445260"/>
          </a:xfrm>
          <a:prstGeom prst="rect">
            <a:avLst/>
          </a:prstGeom>
          <a:noFill/>
        </p:spPr>
        <p:txBody>
          <a:bodyPr wrap="square" rtlCol="0">
            <a:spAutoFit/>
          </a:bodyPr>
          <a:p>
            <a:pPr algn="ctr"/>
            <a:r>
              <a:rPr lang="en-US" altLang="zh-CN" sz="4400" b="1">
                <a:solidFill>
                  <a:srgbClr val="FF0000"/>
                </a:solidFill>
                <a:latin typeface="Times New Roman" panose="02020603050405020304" charset="0"/>
                <a:cs typeface="Times New Roman" panose="02020603050405020304" charset="0"/>
              </a:rPr>
              <a:t>Boosting End-to-End Database Isolation Checking via Mini-Transactions</a:t>
            </a:r>
            <a:endParaRPr lang="en-US" altLang="zh-CN" sz="4400" b="1">
              <a:solidFill>
                <a:srgbClr val="FF0000"/>
              </a:solidFill>
              <a:latin typeface="Times New Roman" panose="02020603050405020304" charset="0"/>
              <a:cs typeface="Times New Roman" panose="02020603050405020304" charset="0"/>
            </a:endParaRPr>
          </a:p>
        </p:txBody>
      </p:sp>
      <p:sp>
        <p:nvSpPr>
          <p:cNvPr id="13" name="文本框 12"/>
          <p:cNvSpPr txBox="1"/>
          <p:nvPr/>
        </p:nvSpPr>
        <p:spPr>
          <a:xfrm>
            <a:off x="3115945" y="2437130"/>
            <a:ext cx="5959475" cy="1383665"/>
          </a:xfrm>
          <a:prstGeom prst="rect">
            <a:avLst/>
          </a:prstGeom>
          <a:noFill/>
        </p:spPr>
        <p:txBody>
          <a:bodyPr wrap="square" rtlCol="0">
            <a:spAutoFit/>
          </a:bodyPr>
          <a:p>
            <a:pPr algn="ctr"/>
            <a:r>
              <a:rPr lang="en-US" altLang="zh-CN" sz="2800">
                <a:latin typeface="Times New Roman" panose="02020603050405020304" charset="0"/>
                <a:cs typeface="Times New Roman" panose="02020603050405020304" charset="0"/>
              </a:rPr>
              <a:t>Hengfeng Wei, Jiang Xiao, </a:t>
            </a:r>
            <a:r>
              <a:rPr lang="en-US" altLang="zh-CN" sz="2800" u="sng">
                <a:solidFill>
                  <a:schemeClr val="tx1"/>
                </a:solidFill>
                <a:latin typeface="Times New Roman" panose="02020603050405020304" charset="0"/>
                <a:cs typeface="Times New Roman" panose="02020603050405020304" charset="0"/>
              </a:rPr>
              <a:t>Na Yang</a:t>
            </a:r>
            <a:r>
              <a:rPr lang="zh-CN" altLang="en-US" sz="2800">
                <a:latin typeface="Times New Roman" panose="02020603050405020304" charset="0"/>
                <a:cs typeface="Times New Roman" panose="02020603050405020304" charset="0"/>
              </a:rPr>
              <a:t>，</a:t>
            </a:r>
            <a:r>
              <a:rPr lang="en-US" altLang="zh-CN" sz="2800">
                <a:latin typeface="Times New Roman" panose="02020603050405020304" charset="0"/>
                <a:cs typeface="Times New Roman" panose="02020603050405020304" charset="0"/>
              </a:rPr>
              <a:t>Si Liu, Zijing Yin</a:t>
            </a:r>
            <a:r>
              <a:rPr lang="zh-CN" altLang="en-US" sz="2800">
                <a:latin typeface="Times New Roman" panose="02020603050405020304" charset="0"/>
                <a:cs typeface="Times New Roman" panose="02020603050405020304" charset="0"/>
              </a:rPr>
              <a:t>，</a:t>
            </a:r>
            <a:r>
              <a:rPr lang="en-US" altLang="zh-CN" sz="2800">
                <a:latin typeface="Times New Roman" panose="02020603050405020304" charset="0"/>
                <a:cs typeface="Times New Roman" panose="02020603050405020304" charset="0"/>
              </a:rPr>
              <a:t>Yuxing Chen, Anqun Pan</a:t>
            </a:r>
            <a:endParaRPr lang="en-US" altLang="zh-CN" sz="2800">
              <a:latin typeface="Times New Roman" panose="02020603050405020304" charset="0"/>
              <a:cs typeface="Times New Roman" panose="02020603050405020304" charset="0"/>
            </a:endParaRPr>
          </a:p>
        </p:txBody>
      </p:sp>
      <p:sp>
        <p:nvSpPr>
          <p:cNvPr id="17" name="文本框 16"/>
          <p:cNvSpPr txBox="1"/>
          <p:nvPr/>
        </p:nvSpPr>
        <p:spPr>
          <a:xfrm>
            <a:off x="4077970" y="3957320"/>
            <a:ext cx="4064000" cy="398780"/>
          </a:xfrm>
          <a:prstGeom prst="rect">
            <a:avLst/>
          </a:prstGeom>
          <a:noFill/>
        </p:spPr>
        <p:txBody>
          <a:bodyPr wrap="square" rtlCol="0">
            <a:spAutoFit/>
          </a:bodyPr>
          <a:p>
            <a:pPr algn="ctr"/>
            <a:r>
              <a:rPr lang="en-US" altLang="zh-CN" sz="2000">
                <a:latin typeface="Times New Roman" panose="02020603050405020304" charset="0"/>
                <a:cs typeface="Times New Roman" panose="02020603050405020304" charset="0"/>
              </a:rPr>
              <a:t>nayang@smail.nju.edu.cn</a:t>
            </a:r>
            <a:endParaRPr lang="en-US" altLang="zh-CN" sz="2000">
              <a:latin typeface="Times New Roman" panose="02020603050405020304" charset="0"/>
              <a:cs typeface="Times New Roman" panose="02020603050405020304" charset="0"/>
            </a:endParaRPr>
          </a:p>
        </p:txBody>
      </p:sp>
      <p:sp>
        <p:nvSpPr>
          <p:cNvPr id="18" name="文本框 17"/>
          <p:cNvSpPr txBox="1"/>
          <p:nvPr/>
        </p:nvSpPr>
        <p:spPr>
          <a:xfrm>
            <a:off x="4077970" y="4492625"/>
            <a:ext cx="4064000" cy="368300"/>
          </a:xfrm>
          <a:prstGeom prst="rect">
            <a:avLst/>
          </a:prstGeom>
          <a:noFill/>
        </p:spPr>
        <p:txBody>
          <a:bodyPr wrap="square" rtlCol="0">
            <a:spAutoFit/>
          </a:bodyPr>
          <a:p>
            <a:pPr algn="ctr"/>
            <a:r>
              <a:rPr lang="en-US" altLang="zh-CN"/>
              <a:t>May 23</a:t>
            </a:r>
            <a:r>
              <a:rPr lang="zh-CN" altLang="en-US"/>
              <a:t>，</a:t>
            </a:r>
            <a:r>
              <a:rPr lang="en-US" altLang="zh-CN"/>
              <a:t>2025</a:t>
            </a:r>
            <a:endParaRPr lang="en-US" altLang="zh-CN"/>
          </a:p>
        </p:txBody>
      </p:sp>
      <p:pic>
        <p:nvPicPr>
          <p:cNvPr id="3" name="图片 2" descr="tencent-UR-logo"/>
          <p:cNvPicPr>
            <a:picLocks noChangeAspect="1"/>
          </p:cNvPicPr>
          <p:nvPr/>
        </p:nvPicPr>
        <p:blipFill>
          <a:blip r:embed="rId2"/>
          <a:stretch>
            <a:fillRect/>
          </a:stretch>
        </p:blipFill>
        <p:spPr>
          <a:xfrm>
            <a:off x="8521700" y="5120640"/>
            <a:ext cx="2000250" cy="1048385"/>
          </a:xfrm>
          <a:prstGeom prst="rect">
            <a:avLst/>
          </a:prstGeom>
        </p:spPr>
      </p:pic>
      <p:pic>
        <p:nvPicPr>
          <p:cNvPr id="11" name="图片 10" descr="ETH"/>
          <p:cNvPicPr>
            <a:picLocks noChangeAspect="1"/>
          </p:cNvPicPr>
          <p:nvPr/>
        </p:nvPicPr>
        <p:blipFill>
          <a:blip r:embed="rId3"/>
          <a:stretch>
            <a:fillRect/>
          </a:stretch>
        </p:blipFill>
        <p:spPr>
          <a:xfrm>
            <a:off x="5026660" y="5066030"/>
            <a:ext cx="2091055" cy="1102995"/>
          </a:xfrm>
          <a:prstGeom prst="rect">
            <a:avLst/>
          </a:prstGeom>
        </p:spPr>
      </p:pic>
      <p:pic>
        <p:nvPicPr>
          <p:cNvPr id="2" name="图片 1"/>
          <p:cNvPicPr>
            <a:picLocks noChangeAspect="1"/>
          </p:cNvPicPr>
          <p:nvPr/>
        </p:nvPicPr>
        <p:blipFill>
          <a:blip r:embed="rId4"/>
          <a:stretch>
            <a:fillRect/>
          </a:stretch>
        </p:blipFill>
        <p:spPr>
          <a:xfrm>
            <a:off x="10723245" y="0"/>
            <a:ext cx="1658620" cy="16109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Tm="0"/>
    </mc:Choice>
    <mc:Fallback>
      <p:transition advTm="0"/>
    </mc:Fallback>
  </mc:AlternateContent>
  <p:timing>
    <p:tnLst>
      <p:par>
        <p:cTn id="1" dur="indefinite" restart="never" nodeType="tmRoot"/>
      </p:par>
    </p:tnLst>
    <p:bldLst>
      <p:bldP spid="6" grpId="0" animBg="1"/>
      <p:bldP spid="7" grpId="0" animBg="1"/>
      <p:bldP spid="8" grpId="0" animBg="1"/>
      <p:bldP spid="5" grpId="0" animBg="1"/>
      <p:bldP spid="20" grpId="0" animBg="1"/>
      <p:bldP spid="21"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4699000" cy="521970"/>
          </a:xfrm>
        </p:spPr>
        <p:txBody>
          <a:bodyPr/>
          <a:lstStyle/>
          <a:p>
            <a:r>
              <a:rPr lang="en-US" altLang="zh-CN" dirty="0"/>
              <a:t>Contributions:</a:t>
            </a:r>
            <a:endParaRPr lang="en-US" altLang="zh-CN" dirty="0"/>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sp>
        <p:nvSpPr>
          <p:cNvPr id="2" name="内容占位符 1"/>
          <p:cNvSpPr/>
          <p:nvPr>
            <p:ph idx="1"/>
          </p:nvPr>
        </p:nvSpPr>
        <p:spPr>
          <a:xfrm>
            <a:off x="706755" y="1593850"/>
            <a:ext cx="10525125" cy="3885565"/>
          </a:xfrm>
        </p:spPr>
        <p:txBody>
          <a:bodyPr/>
          <a:p>
            <a:r>
              <a:rPr lang="en-US" altLang="zh-CN">
                <a:latin typeface="Times New Roman" panose="02020603050405020304" charset="0"/>
                <a:cs typeface="Times New Roman" panose="02020603050405020304" charset="0"/>
              </a:rPr>
              <a:t>Propose a unified approach centered on MTs to address inefficiencies in both history generation and </a:t>
            </a:r>
            <a:r>
              <a:rPr lang="en-US" altLang="zh-CN">
                <a:latin typeface="Times New Roman" panose="02020603050405020304" charset="0"/>
                <a:cs typeface="Times New Roman" panose="02020603050405020304" charset="0"/>
                <a:sym typeface="+mn-ea"/>
              </a:rPr>
              <a:t>history </a:t>
            </a:r>
            <a:r>
              <a:rPr lang="en-US" altLang="zh-CN">
                <a:latin typeface="Times New Roman" panose="02020603050405020304" charset="0"/>
                <a:cs typeface="Times New Roman" panose="02020603050405020304" charset="0"/>
              </a:rPr>
              <a:t>verification.</a:t>
            </a:r>
            <a:endParaRPr lang="en-US" altLang="zh-CN">
              <a:latin typeface="Times New Roman" panose="02020603050405020304" charset="0"/>
              <a:cs typeface="Times New Roman" panose="02020603050405020304" charset="0"/>
            </a:endParaRPr>
          </a:p>
          <a:p>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Design MTs to capture all 14 known anomalies and develop efficient verification algorithms using RMW patterns and unique values.</a:t>
            </a:r>
            <a:endParaRPr lang="en-US" altLang="zh-CN">
              <a:latin typeface="Times New Roman" panose="02020603050405020304" charset="0"/>
              <a:cs typeface="Times New Roman" panose="02020603050405020304" charset="0"/>
            </a:endParaRPr>
          </a:p>
          <a:p>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Implement MTC tool that outperforms existing checkers and effectively detects bugs in real databases.</a:t>
            </a:r>
            <a:endParaRPr lang="en-US" altLang="zh-CN">
              <a:latin typeface="Times New Roman" panose="02020603050405020304" charset="0"/>
              <a:cs typeface="Times New Roman" panose="020206030504050203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5988685" cy="521970"/>
          </a:xfrm>
        </p:spPr>
        <p:txBody>
          <a:bodyPr/>
          <a:lstStyle/>
          <a:p>
            <a:r>
              <a:rPr lang="en-US" altLang="zh-CN" dirty="0"/>
              <a:t>Mini-Transactions</a:t>
            </a:r>
            <a:endParaRPr lang="en-US" altLang="zh-CN" dirty="0"/>
          </a:p>
        </p:txBody>
      </p:sp>
      <p:sp>
        <p:nvSpPr>
          <p:cNvPr id="6" name="内容占位符 5"/>
          <p:cNvSpPr>
            <a:spLocks noGrp="1"/>
          </p:cNvSpPr>
          <p:nvPr>
            <p:ph idx="1"/>
          </p:nvPr>
        </p:nvSpPr>
        <p:spPr>
          <a:xfrm>
            <a:off x="963295" y="1334135"/>
            <a:ext cx="9926955" cy="3293745"/>
          </a:xfrm>
        </p:spPr>
        <p:txBody>
          <a:bodyPr>
            <a:normAutofit lnSpcReduction="10000"/>
          </a:bodyPr>
          <a:lstStyle/>
          <a:p>
            <a:r>
              <a:rPr lang="en-US" altLang="zh-CN">
                <a:latin typeface="Times New Roman" panose="02020603050405020304" charset="0"/>
                <a:cs typeface="Times New Roman" panose="02020603050405020304" charset="0"/>
              </a:rPr>
              <a:t>Mini-Transactions :</a:t>
            </a:r>
            <a:endParaRPr lang="en-US" altLang="zh-CN">
              <a:latin typeface="Times New Roman" panose="02020603050405020304" charset="0"/>
              <a:cs typeface="Times New Roman" panose="02020603050405020304" charset="0"/>
            </a:endParaRPr>
          </a:p>
          <a:p>
            <a:pPr lvl="1"/>
            <a:r>
              <a:rPr lang="en-US" altLang="zh-CN">
                <a:latin typeface="Times New Roman" panose="02020603050405020304" charset="0"/>
                <a:cs typeface="Times New Roman" panose="02020603050405020304" charset="0"/>
              </a:rPr>
              <a:t>Each transaction has ≤ 4 operations</a:t>
            </a:r>
            <a:endParaRPr lang="en-US" altLang="zh-CN">
              <a:latin typeface="Times New Roman" panose="02020603050405020304" charset="0"/>
              <a:cs typeface="Times New Roman" panose="02020603050405020304" charset="0"/>
            </a:endParaRPr>
          </a:p>
          <a:p>
            <a:pPr lvl="1"/>
            <a:r>
              <a:rPr lang="en-US" altLang="zh-CN">
                <a:latin typeface="Times New Roman" panose="02020603050405020304" charset="0"/>
                <a:cs typeface="Times New Roman" panose="02020603050405020304" charset="0"/>
              </a:rPr>
              <a:t>Follows the Read-Modify-Write (RMW) pattern</a:t>
            </a:r>
            <a:endParaRPr lang="en-US" altLang="zh-CN">
              <a:latin typeface="Times New Roman" panose="02020603050405020304" charset="0"/>
              <a:cs typeface="Times New Roman" panose="02020603050405020304" charset="0"/>
            </a:endParaRPr>
          </a:p>
          <a:p>
            <a:pPr marL="457200" lvl="1" indent="0">
              <a:buNone/>
            </a:pPr>
            <a:endParaRPr lang="en-US" altLang="zh-CN">
              <a:latin typeface="Times New Roman" panose="02020603050405020304" charset="0"/>
              <a:cs typeface="Times New Roman" panose="02020603050405020304" charset="0"/>
            </a:endParaRPr>
          </a:p>
          <a:p>
            <a:pPr marL="457200" lvl="1" indent="0">
              <a:buNone/>
            </a:pP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Mini-Transaction History:</a:t>
            </a:r>
            <a:endParaRPr lang="en-US" altLang="zh-CN">
              <a:latin typeface="Times New Roman" panose="02020603050405020304" charset="0"/>
              <a:cs typeface="Times New Roman" panose="02020603050405020304" charset="0"/>
            </a:endParaRPr>
          </a:p>
          <a:p>
            <a:pPr lvl="1"/>
            <a:r>
              <a:rPr lang="en-US" altLang="zh-CN">
                <a:latin typeface="Times New Roman" panose="02020603050405020304" charset="0"/>
                <a:cs typeface="Times New Roman" panose="02020603050405020304" charset="0"/>
              </a:rPr>
              <a:t>Contains only mini-transactions (except ⊥T)</a:t>
            </a:r>
            <a:endParaRPr lang="en-US" altLang="zh-CN">
              <a:latin typeface="Times New Roman" panose="02020603050405020304" charset="0"/>
              <a:cs typeface="Times New Roman" panose="02020603050405020304" charset="0"/>
            </a:endParaRPr>
          </a:p>
          <a:p>
            <a:pPr lvl="1"/>
            <a:r>
              <a:rPr lang="en-US" altLang="zh-CN">
                <a:latin typeface="Times New Roman" panose="02020603050405020304" charset="0"/>
                <a:cs typeface="Times New Roman" panose="02020603050405020304" charset="0"/>
              </a:rPr>
              <a:t>Each write to the same object uses a unique value</a:t>
            </a:r>
            <a:endParaRPr lang="en-US" altLang="zh-CN">
              <a:latin typeface="Times New Roman" panose="02020603050405020304" charset="0"/>
              <a:cs typeface="Times New Roman" panose="02020603050405020304" charset="0"/>
            </a:endParaRPr>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sp>
        <p:nvSpPr>
          <p:cNvPr id="34" name="矩形 33"/>
          <p:cNvSpPr/>
          <p:nvPr/>
        </p:nvSpPr>
        <p:spPr>
          <a:xfrm>
            <a:off x="3207385" y="5038725"/>
            <a:ext cx="2367280" cy="495300"/>
          </a:xfrm>
          <a:prstGeom prst="rect">
            <a:avLst/>
          </a:prstGeom>
          <a:ln w="38100">
            <a:solidFill>
              <a:schemeClr val="tx1"/>
            </a:solidFill>
            <a:prstDash val="solid"/>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6" name="文本框 35"/>
          <p:cNvSpPr txBox="1"/>
          <p:nvPr/>
        </p:nvSpPr>
        <p:spPr>
          <a:xfrm>
            <a:off x="3370580" y="5102225"/>
            <a:ext cx="255397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History Generation</a:t>
            </a:r>
            <a:endParaRPr lang="en-US" altLang="zh-CN" b="1">
              <a:latin typeface="Times New Roman" panose="02020603050405020304" charset="0"/>
              <a:cs typeface="Times New Roman" panose="02020603050405020304" charset="0"/>
            </a:endParaRPr>
          </a:p>
        </p:txBody>
      </p:sp>
      <p:sp>
        <p:nvSpPr>
          <p:cNvPr id="37" name="文本框 36"/>
          <p:cNvSpPr txBox="1"/>
          <p:nvPr/>
        </p:nvSpPr>
        <p:spPr>
          <a:xfrm>
            <a:off x="5650865" y="5102225"/>
            <a:ext cx="251079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History Verification</a:t>
            </a:r>
            <a:endParaRPr lang="en-US" altLang="zh-CN" b="1">
              <a:latin typeface="Times New Roman" panose="02020603050405020304" charset="0"/>
              <a:cs typeface="Times New Roman" panose="02020603050405020304" charset="0"/>
            </a:endParaRPr>
          </a:p>
        </p:txBody>
      </p:sp>
      <p:sp>
        <p:nvSpPr>
          <p:cNvPr id="38" name="矩形 37"/>
          <p:cNvSpPr/>
          <p:nvPr/>
        </p:nvSpPr>
        <p:spPr>
          <a:xfrm>
            <a:off x="5574665" y="5038090"/>
            <a:ext cx="2367280" cy="495935"/>
          </a:xfrm>
          <a:prstGeom prst="rect">
            <a:avLst/>
          </a:prstGeom>
          <a:ln w="38100">
            <a:solidFill>
              <a:schemeClr val="tx1"/>
            </a:solidFill>
            <a:prstDash val="solid"/>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 name="文本框 1"/>
          <p:cNvSpPr txBox="1"/>
          <p:nvPr/>
        </p:nvSpPr>
        <p:spPr>
          <a:xfrm>
            <a:off x="1297305" y="1766570"/>
            <a:ext cx="4822190" cy="368300"/>
          </a:xfrm>
          <a:prstGeom prst="rect">
            <a:avLst/>
          </a:prstGeom>
          <a:noFill/>
        </p:spPr>
        <p:txBody>
          <a:bodyPr wrap="square" rtlCol="0">
            <a:spAutoFit/>
          </a:bodyPr>
          <a:p>
            <a:endParaRPr lang="zh-CN" altLang="en-US"/>
          </a:p>
        </p:txBody>
      </p:sp>
      <p:cxnSp>
        <p:nvCxnSpPr>
          <p:cNvPr id="9" name="肘形连接符 8"/>
          <p:cNvCxnSpPr>
            <a:stCxn id="2" idx="1"/>
            <a:endCxn id="34" idx="1"/>
          </p:cNvCxnSpPr>
          <p:nvPr/>
        </p:nvCxnSpPr>
        <p:spPr>
          <a:xfrm rot="10800000" flipH="1" flipV="1">
            <a:off x="1297305" y="1950085"/>
            <a:ext cx="1910080" cy="3335655"/>
          </a:xfrm>
          <a:prstGeom prst="bentConnector3">
            <a:avLst>
              <a:gd name="adj1" fmla="val -29920"/>
            </a:avLst>
          </a:prstGeom>
          <a:ln>
            <a:solidFill>
              <a:srgbClr val="FF0000"/>
            </a:solidFill>
            <a:tailEnd type="arrow" w="med" len="med"/>
          </a:ln>
        </p:spPr>
        <p:style>
          <a:lnRef idx="3">
            <a:schemeClr val="accent1"/>
          </a:lnRef>
          <a:fillRef idx="0">
            <a:srgbClr val="FFFFFF"/>
          </a:fillRef>
          <a:effectRef idx="0">
            <a:srgbClr val="FFFFFF"/>
          </a:effectRef>
          <a:fontRef idx="minor">
            <a:schemeClr val="tx1"/>
          </a:fontRef>
        </p:style>
      </p:cxnSp>
      <p:cxnSp>
        <p:nvCxnSpPr>
          <p:cNvPr id="11" name="肘形连接符 10"/>
          <p:cNvCxnSpPr>
            <a:endCxn id="38" idx="3"/>
          </p:cNvCxnSpPr>
          <p:nvPr/>
        </p:nvCxnSpPr>
        <p:spPr>
          <a:xfrm>
            <a:off x="7703820" y="2319020"/>
            <a:ext cx="238125" cy="2967355"/>
          </a:xfrm>
          <a:prstGeom prst="bentConnector3">
            <a:avLst>
              <a:gd name="adj1" fmla="val 668000"/>
            </a:avLst>
          </a:prstGeom>
          <a:ln>
            <a:solidFill>
              <a:srgbClr val="FF0000"/>
            </a:solidFill>
            <a:tailEnd type="arrow" w="med" len="med"/>
          </a:ln>
        </p:spPr>
        <p:style>
          <a:lnRef idx="3">
            <a:schemeClr val="accent1"/>
          </a:lnRef>
          <a:fillRef idx="0">
            <a:srgbClr val="FFFFFF"/>
          </a:fillRef>
          <a:effectRef idx="0">
            <a:srgbClr val="FFFFFF"/>
          </a:effectRef>
          <a:fontRef idx="minor">
            <a:schemeClr val="tx1"/>
          </a:fontRef>
        </p:style>
      </p:cxnSp>
      <p:sp>
        <p:nvSpPr>
          <p:cNvPr id="12" name="文本框 11"/>
          <p:cNvSpPr txBox="1"/>
          <p:nvPr/>
        </p:nvSpPr>
        <p:spPr>
          <a:xfrm>
            <a:off x="3725545" y="3957320"/>
            <a:ext cx="4064000" cy="368300"/>
          </a:xfrm>
          <a:prstGeom prst="rect">
            <a:avLst/>
          </a:prstGeom>
          <a:noFill/>
        </p:spPr>
        <p:txBody>
          <a:bodyPr wrap="square" rtlCol="0">
            <a:spAutoFit/>
          </a:bodyPr>
          <a:p>
            <a:endParaRPr lang="zh-CN" altLang="en-US"/>
          </a:p>
        </p:txBody>
      </p:sp>
      <p:cxnSp>
        <p:nvCxnSpPr>
          <p:cNvPr id="14" name="肘形连接符 13"/>
          <p:cNvCxnSpPr>
            <a:stCxn id="12" idx="3"/>
            <a:endCxn id="38" idx="3"/>
          </p:cNvCxnSpPr>
          <p:nvPr/>
        </p:nvCxnSpPr>
        <p:spPr>
          <a:xfrm>
            <a:off x="7789545" y="4141470"/>
            <a:ext cx="152400" cy="1144905"/>
          </a:xfrm>
          <a:prstGeom prst="bentConnector3">
            <a:avLst>
              <a:gd name="adj1" fmla="val 687500"/>
            </a:avLst>
          </a:prstGeom>
          <a:ln>
            <a:solidFill>
              <a:srgbClr val="FF0000"/>
            </a:solidFill>
            <a:tailEnd type="arrow" w="med" len="med"/>
          </a:ln>
        </p:spPr>
        <p:style>
          <a:lnRef idx="3">
            <a:schemeClr val="accent1"/>
          </a:lnRef>
          <a:fillRef idx="0">
            <a:srgbClr val="FFFFFF"/>
          </a:fillRef>
          <a:effectRef idx="0">
            <a:srgbClr val="FFFFFF"/>
          </a:effectRef>
          <a:fontRef idx="minor">
            <a:schemeClr val="tx1"/>
          </a:fontRef>
        </p:style>
      </p:cxnSp>
      <p:sp>
        <p:nvSpPr>
          <p:cNvPr id="15" name="文本框 14"/>
          <p:cNvSpPr txBox="1"/>
          <p:nvPr/>
        </p:nvSpPr>
        <p:spPr>
          <a:xfrm>
            <a:off x="1010920" y="5738495"/>
            <a:ext cx="9493250" cy="521970"/>
          </a:xfrm>
          <a:prstGeom prst="rect">
            <a:avLst/>
          </a:prstGeom>
          <a:noFill/>
        </p:spPr>
        <p:txBody>
          <a:bodyPr wrap="square" rtlCol="0">
            <a:spAutoFit/>
          </a:bodyPr>
          <a:p>
            <a:pPr algn="ctr"/>
            <a:r>
              <a:rPr lang="en-US" altLang="zh-CN" sz="2800" b="1">
                <a:solidFill>
                  <a:srgbClr val="FF0000"/>
                </a:solidFill>
                <a:latin typeface="Times New Roman" panose="02020603050405020304" charset="0"/>
                <a:cs typeface="Times New Roman" panose="02020603050405020304" charset="0"/>
              </a:rPr>
              <a:t>Question: Can MTs capture common isolation anomalies?</a:t>
            </a:r>
            <a:endParaRPr lang="en-US" altLang="zh-CN" sz="2800" b="1">
              <a:solidFill>
                <a:srgbClr val="FF0000"/>
              </a:solidFill>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11442065" cy="521970"/>
          </a:xfrm>
        </p:spPr>
        <p:txBody>
          <a:bodyPr/>
          <a:lstStyle/>
          <a:p>
            <a:r>
              <a:rPr lang="en-US" altLang="zh-CN" dirty="0"/>
              <a:t>MTs are highly expressive to characterize all common isolation anomalies.</a:t>
            </a:r>
            <a:endParaRPr lang="en-US" altLang="zh-CN" dirty="0"/>
          </a:p>
        </p:txBody>
      </p:sp>
      <p:sp>
        <p:nvSpPr>
          <p:cNvPr id="3" name="灯片编号占位符 2"/>
          <p:cNvSpPr>
            <a:spLocks noGrp="1"/>
          </p:cNvSpPr>
          <p:nvPr>
            <p:ph type="sldNum" sz="quarter" idx="12"/>
          </p:nvPr>
        </p:nvSpPr>
        <p:spPr>
          <a:xfrm>
            <a:off x="9066530" y="6564630"/>
            <a:ext cx="2743200" cy="290830"/>
          </a:xfrm>
        </p:spPr>
        <p:txBody>
          <a:bodyPr/>
          <a:lstStyle/>
          <a:p>
            <a:fld id="{36928997-F1CE-45DD-B7C5-32A51C5CFC9A}" type="slidenum">
              <a:rPr lang="zh-CN" altLang="en-US" smtClean="0"/>
            </a:fld>
            <a:endParaRPr lang="zh-CN" altLang="en-US" dirty="0"/>
          </a:p>
        </p:txBody>
      </p:sp>
      <p:sp>
        <p:nvSpPr>
          <p:cNvPr id="7" name="文本框 6"/>
          <p:cNvSpPr txBox="1"/>
          <p:nvPr/>
        </p:nvSpPr>
        <p:spPr>
          <a:xfrm>
            <a:off x="199390" y="2459990"/>
            <a:ext cx="3210560" cy="1630045"/>
          </a:xfrm>
          <a:prstGeom prst="rect">
            <a:avLst/>
          </a:prstGeom>
          <a:noFill/>
        </p:spPr>
        <p:txBody>
          <a:bodyPr wrap="square" rtlCol="0" anchor="t">
            <a:spAutoFit/>
          </a:bodyPr>
          <a:p>
            <a:r>
              <a:rPr lang="en-US" altLang="zh-CN" sz="2000" b="1">
                <a:latin typeface="Times New Roman" panose="02020603050405020304" charset="0"/>
                <a:cs typeface="Times New Roman" panose="02020603050405020304" charset="0"/>
                <a:sym typeface="+mn-ea"/>
              </a:rPr>
              <a:t>Mini-Transactions</a:t>
            </a:r>
            <a:r>
              <a:rPr lang="en-US" altLang="zh-CN" sz="2000">
                <a:latin typeface="Times New Roman" panose="02020603050405020304" charset="0"/>
                <a:cs typeface="Times New Roman" panose="02020603050405020304" charset="0"/>
                <a:sym typeface="+mn-ea"/>
              </a:rPr>
              <a:t> :</a:t>
            </a:r>
            <a:endParaRPr lang="en-US" altLang="zh-CN" sz="2000" b="1">
              <a:latin typeface="Times New Roman" panose="02020603050405020304" charset="0"/>
              <a:cs typeface="Times New Roman" panose="02020603050405020304" charset="0"/>
            </a:endParaRPr>
          </a:p>
          <a:p>
            <a:pPr marL="285750" lvl="0" indent="-285750">
              <a:buFont typeface="Arial" panose="020B0604020202020204" pitchFamily="34" charset="0"/>
              <a:buChar char="•"/>
            </a:pPr>
            <a:r>
              <a:rPr lang="en-US" altLang="zh-CN" sz="2000">
                <a:latin typeface="Times New Roman" panose="02020603050405020304" charset="0"/>
                <a:cs typeface="Times New Roman" panose="02020603050405020304" charset="0"/>
                <a:sym typeface="+mn-ea"/>
              </a:rPr>
              <a:t>Each transaction has ≤ 4 operations</a:t>
            </a:r>
            <a:endParaRPr lang="en-US" altLang="zh-CN" sz="2000">
              <a:latin typeface="Times New Roman" panose="02020603050405020304" charset="0"/>
              <a:cs typeface="Times New Roman" panose="02020603050405020304" charset="0"/>
            </a:endParaRPr>
          </a:p>
          <a:p>
            <a:pPr marL="285750" lvl="0" indent="-285750">
              <a:buFont typeface="Arial" panose="020B0604020202020204" pitchFamily="34" charset="0"/>
              <a:buChar char="•"/>
            </a:pPr>
            <a:r>
              <a:rPr lang="en-US" altLang="zh-CN" sz="2000">
                <a:latin typeface="Times New Roman" panose="02020603050405020304" charset="0"/>
                <a:cs typeface="Times New Roman" panose="02020603050405020304" charset="0"/>
                <a:sym typeface="+mn-ea"/>
              </a:rPr>
              <a:t>Follows the Read-Modify-Write (RMW) pattern</a:t>
            </a:r>
            <a:endParaRPr lang="en-US" altLang="zh-CN" sz="2000">
              <a:latin typeface="Times New Roman" panose="02020603050405020304" charset="0"/>
              <a:cs typeface="Times New Roman" panose="02020603050405020304" charset="0"/>
              <a:sym typeface="+mn-ea"/>
            </a:endParaRPr>
          </a:p>
        </p:txBody>
      </p:sp>
      <p:pic>
        <p:nvPicPr>
          <p:cNvPr id="11" name="图片 10"/>
          <p:cNvPicPr>
            <a:picLocks noChangeAspect="1"/>
          </p:cNvPicPr>
          <p:nvPr/>
        </p:nvPicPr>
        <p:blipFill>
          <a:blip r:embed="rId1"/>
          <a:stretch>
            <a:fillRect/>
          </a:stretch>
        </p:blipFill>
        <p:spPr>
          <a:xfrm>
            <a:off x="3315970" y="1240790"/>
            <a:ext cx="8493760" cy="5249545"/>
          </a:xfrm>
          <a:prstGeom prst="rect">
            <a:avLst/>
          </a:prstGeom>
        </p:spPr>
      </p:pic>
      <p:sp>
        <p:nvSpPr>
          <p:cNvPr id="12" name="矩形 11"/>
          <p:cNvSpPr/>
          <p:nvPr/>
        </p:nvSpPr>
        <p:spPr>
          <a:xfrm>
            <a:off x="10112375" y="4911090"/>
            <a:ext cx="1705610" cy="1652905"/>
          </a:xfrm>
          <a:prstGeom prst="rect">
            <a:avLst/>
          </a:prstGeom>
          <a:ln w="28575">
            <a:solidFill>
              <a:srgbClr val="FF0000"/>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3" name="矩形 12"/>
          <p:cNvSpPr/>
          <p:nvPr/>
        </p:nvSpPr>
        <p:spPr>
          <a:xfrm>
            <a:off x="8150860" y="4765040"/>
            <a:ext cx="1737995" cy="1799590"/>
          </a:xfrm>
          <a:prstGeom prst="rect">
            <a:avLst/>
          </a:prstGeom>
          <a:ln w="28575">
            <a:solidFill>
              <a:srgbClr val="FF0000"/>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4" name="矩形 13"/>
          <p:cNvSpPr/>
          <p:nvPr/>
        </p:nvSpPr>
        <p:spPr>
          <a:xfrm>
            <a:off x="3315970" y="4690745"/>
            <a:ext cx="2373630" cy="1873885"/>
          </a:xfrm>
          <a:prstGeom prst="rect">
            <a:avLst/>
          </a:prstGeom>
          <a:ln w="28575">
            <a:solidFill>
              <a:srgbClr val="FF0000"/>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10594975" cy="521970"/>
          </a:xfrm>
        </p:spPr>
        <p:txBody>
          <a:bodyPr/>
          <a:lstStyle/>
          <a:p>
            <a:r>
              <a:rPr lang="en-US" altLang="zh-CN" dirty="0">
                <a:sym typeface="+mn-ea"/>
              </a:rPr>
              <a:t>Dependency Graph based Characterization of SER</a:t>
            </a:r>
            <a:endParaRPr lang="en-US" altLang="zh-CN" dirty="0"/>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sp>
        <p:nvSpPr>
          <p:cNvPr id="39" name="文本框 38"/>
          <p:cNvSpPr txBox="1"/>
          <p:nvPr/>
        </p:nvSpPr>
        <p:spPr>
          <a:xfrm>
            <a:off x="6343650" y="1168400"/>
            <a:ext cx="996315" cy="237490"/>
          </a:xfrm>
          <a:prstGeom prst="rect">
            <a:avLst/>
          </a:prstGeom>
          <a:noFill/>
        </p:spPr>
        <p:txBody>
          <a:bodyPr wrap="square" rtlCol="0">
            <a:noAutofit/>
          </a:bodyPr>
          <a:p>
            <a:endParaRPr lang="en-US" altLang="zh-CN" sz="2000" b="1">
              <a:solidFill>
                <a:srgbClr val="FF0000"/>
              </a:solidFill>
            </a:endParaRPr>
          </a:p>
        </p:txBody>
      </p:sp>
      <p:sp>
        <p:nvSpPr>
          <p:cNvPr id="8" name="文本框 7"/>
          <p:cNvSpPr txBox="1"/>
          <p:nvPr/>
        </p:nvSpPr>
        <p:spPr>
          <a:xfrm>
            <a:off x="1108075" y="1931670"/>
            <a:ext cx="10130790" cy="1156335"/>
          </a:xfrm>
          <a:prstGeom prst="rect">
            <a:avLst/>
          </a:prstGeom>
          <a:noFill/>
        </p:spPr>
        <p:txBody>
          <a:bodyPr wrap="square" rtlCol="0">
            <a:noAutofit/>
          </a:bodyPr>
          <a:p>
            <a:r>
              <a:rPr lang="en-US" altLang="zh-CN" sz="2800">
                <a:latin typeface="Times New Roman" panose="02020603050405020304" charset="0"/>
                <a:cs typeface="Times New Roman" panose="02020603050405020304" charset="0"/>
              </a:rPr>
              <a:t>A history H satisfies SER, denoted H |= SER, if and only if it satisfies INT and  one of its dependency graphs is acyclic.</a:t>
            </a:r>
            <a:endParaRPr lang="en-US" altLang="zh-CN" sz="2800">
              <a:latin typeface="Times New Roman" panose="02020603050405020304" charset="0"/>
              <a:cs typeface="Times New Roman" panose="02020603050405020304" charset="0"/>
            </a:endParaRPr>
          </a:p>
        </p:txBody>
      </p:sp>
      <p:pic>
        <p:nvPicPr>
          <p:cNvPr id="10" name="图片 9"/>
          <p:cNvPicPr>
            <a:picLocks noChangeAspect="1"/>
          </p:cNvPicPr>
          <p:nvPr/>
        </p:nvPicPr>
        <p:blipFill>
          <a:blip r:embed="rId1"/>
          <a:stretch>
            <a:fillRect/>
          </a:stretch>
        </p:blipFill>
        <p:spPr>
          <a:xfrm>
            <a:off x="1639570" y="3333750"/>
            <a:ext cx="8858250" cy="17716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10594975" cy="521970"/>
          </a:xfrm>
        </p:spPr>
        <p:txBody>
          <a:bodyPr/>
          <a:lstStyle/>
          <a:p>
            <a:r>
              <a:rPr lang="en-US" altLang="zh-CN" dirty="0">
                <a:sym typeface="+mn-ea"/>
              </a:rPr>
              <a:t>Dependency Graph based Characterization of SER</a:t>
            </a:r>
            <a:endParaRPr lang="en-US" altLang="zh-CN" dirty="0"/>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sp>
        <p:nvSpPr>
          <p:cNvPr id="13" name="矩形 12"/>
          <p:cNvSpPr/>
          <p:nvPr>
            <p:custDataLst>
              <p:tags r:id="rId1"/>
            </p:custDataLst>
          </p:nvPr>
        </p:nvSpPr>
        <p:spPr>
          <a:xfrm>
            <a:off x="5462905" y="1536065"/>
            <a:ext cx="1746250" cy="811530"/>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4" name="文本框 13"/>
          <p:cNvSpPr txBox="1"/>
          <p:nvPr>
            <p:custDataLst>
              <p:tags r:id="rId2"/>
            </p:custDataLst>
          </p:nvPr>
        </p:nvSpPr>
        <p:spPr>
          <a:xfrm>
            <a:off x="5622290" y="164274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R(</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,0)</a:t>
            </a:r>
            <a:endParaRPr lang="en-US" altLang="zh-CN" sz="2000" b="1">
              <a:latin typeface="Times New Roman" panose="02020603050405020304" charset="0"/>
              <a:cs typeface="Times New Roman" panose="02020603050405020304" charset="0"/>
            </a:endParaRPr>
          </a:p>
          <a:p>
            <a:pPr algn="ctr"/>
            <a:r>
              <a:rPr lang="en-US" altLang="zh-CN" sz="2000" b="1">
                <a:latin typeface="Times New Roman" panose="02020603050405020304" charset="0"/>
                <a:cs typeface="Times New Roman" panose="02020603050405020304" charset="0"/>
              </a:rPr>
              <a:t>W(</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,50)</a:t>
            </a:r>
            <a:endParaRPr lang="en-US" altLang="zh-CN" sz="2000" b="1">
              <a:latin typeface="Times New Roman" panose="02020603050405020304" charset="0"/>
              <a:cs typeface="Times New Roman" panose="02020603050405020304" charset="0"/>
            </a:endParaRPr>
          </a:p>
        </p:txBody>
      </p:sp>
      <p:sp>
        <p:nvSpPr>
          <p:cNvPr id="15" name="文本框 14"/>
          <p:cNvSpPr txBox="1"/>
          <p:nvPr>
            <p:custDataLst>
              <p:tags r:id="rId3"/>
            </p:custDataLst>
          </p:nvPr>
        </p:nvSpPr>
        <p:spPr>
          <a:xfrm>
            <a:off x="5991225" y="113728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25000">
                <a:latin typeface="Times New Roman" panose="02020603050405020304" charset="0"/>
                <a:cs typeface="Times New Roman" panose="02020603050405020304" charset="0"/>
              </a:rPr>
              <a:t>A</a:t>
            </a:r>
            <a:endParaRPr lang="en-US" altLang="zh-CN" sz="2000" b="1" baseline="-25000">
              <a:latin typeface="Times New Roman" panose="02020603050405020304" charset="0"/>
              <a:cs typeface="Times New Roman" panose="02020603050405020304" charset="0"/>
            </a:endParaRPr>
          </a:p>
        </p:txBody>
      </p:sp>
      <p:sp>
        <p:nvSpPr>
          <p:cNvPr id="16" name="矩形 15"/>
          <p:cNvSpPr/>
          <p:nvPr>
            <p:custDataLst>
              <p:tags r:id="rId4"/>
            </p:custDataLst>
          </p:nvPr>
        </p:nvSpPr>
        <p:spPr>
          <a:xfrm>
            <a:off x="2588895" y="2908935"/>
            <a:ext cx="1746250" cy="513715"/>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7" name="文本框 16"/>
          <p:cNvSpPr txBox="1"/>
          <p:nvPr>
            <p:custDataLst>
              <p:tags r:id="rId5"/>
            </p:custDataLst>
          </p:nvPr>
        </p:nvSpPr>
        <p:spPr>
          <a:xfrm>
            <a:off x="2748280" y="301561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W(</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,0)</a:t>
            </a:r>
            <a:endParaRPr lang="en-US" altLang="zh-CN" sz="2000" b="1">
              <a:latin typeface="Times New Roman" panose="02020603050405020304" charset="0"/>
              <a:cs typeface="Times New Roman" panose="02020603050405020304" charset="0"/>
            </a:endParaRPr>
          </a:p>
        </p:txBody>
      </p:sp>
      <p:sp>
        <p:nvSpPr>
          <p:cNvPr id="18" name="文本框 17"/>
          <p:cNvSpPr txBox="1"/>
          <p:nvPr>
            <p:custDataLst>
              <p:tags r:id="rId6"/>
            </p:custDataLst>
          </p:nvPr>
        </p:nvSpPr>
        <p:spPr>
          <a:xfrm>
            <a:off x="3117215" y="251015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25000">
                <a:latin typeface="Times New Roman" panose="02020603050405020304" charset="0"/>
                <a:cs typeface="Times New Roman" panose="02020603050405020304" charset="0"/>
              </a:rPr>
              <a:t>0</a:t>
            </a:r>
            <a:endParaRPr lang="en-US" altLang="zh-CN" sz="2000" b="1" baseline="-25000">
              <a:latin typeface="Times New Roman" panose="02020603050405020304" charset="0"/>
              <a:cs typeface="Times New Roman" panose="02020603050405020304" charset="0"/>
            </a:endParaRPr>
          </a:p>
        </p:txBody>
      </p:sp>
      <p:sp>
        <p:nvSpPr>
          <p:cNvPr id="19" name="矩形 18"/>
          <p:cNvSpPr/>
          <p:nvPr>
            <p:custDataLst>
              <p:tags r:id="rId7"/>
            </p:custDataLst>
          </p:nvPr>
        </p:nvSpPr>
        <p:spPr>
          <a:xfrm>
            <a:off x="8081645" y="2908935"/>
            <a:ext cx="1746250" cy="513715"/>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0" name="文本框 19"/>
          <p:cNvSpPr txBox="1"/>
          <p:nvPr>
            <p:custDataLst>
              <p:tags r:id="rId8"/>
            </p:custDataLst>
          </p:nvPr>
        </p:nvSpPr>
        <p:spPr>
          <a:xfrm>
            <a:off x="8241030" y="301561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R(</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,25)</a:t>
            </a:r>
            <a:endParaRPr lang="en-US" altLang="zh-CN" sz="2000" b="1">
              <a:latin typeface="Times New Roman" panose="02020603050405020304" charset="0"/>
              <a:cs typeface="Times New Roman" panose="02020603050405020304" charset="0"/>
            </a:endParaRPr>
          </a:p>
          <a:p>
            <a:pPr algn="ctr"/>
            <a:endParaRPr lang="en-US" altLang="zh-CN" sz="2000" b="1">
              <a:latin typeface="Times New Roman" panose="02020603050405020304" charset="0"/>
              <a:cs typeface="Times New Roman" panose="02020603050405020304" charset="0"/>
            </a:endParaRPr>
          </a:p>
        </p:txBody>
      </p:sp>
      <p:sp>
        <p:nvSpPr>
          <p:cNvPr id="21" name="文本框 20"/>
          <p:cNvSpPr txBox="1"/>
          <p:nvPr>
            <p:custDataLst>
              <p:tags r:id="rId9"/>
            </p:custDataLst>
          </p:nvPr>
        </p:nvSpPr>
        <p:spPr>
          <a:xfrm>
            <a:off x="8609965" y="251015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30000">
                <a:latin typeface="Times New Roman" panose="02020603050405020304" charset="0"/>
                <a:cs typeface="Times New Roman" panose="02020603050405020304" charset="0"/>
              </a:rPr>
              <a:t>’</a:t>
            </a:r>
            <a:r>
              <a:rPr lang="en-US" altLang="zh-CN" sz="2000" b="1" baseline="-25000">
                <a:latin typeface="Times New Roman" panose="02020603050405020304" charset="0"/>
                <a:cs typeface="Times New Roman" panose="02020603050405020304" charset="0"/>
              </a:rPr>
              <a:t>A</a:t>
            </a:r>
            <a:endParaRPr lang="en-US" altLang="zh-CN" sz="2000" b="1" baseline="-25000">
              <a:latin typeface="Times New Roman" panose="02020603050405020304" charset="0"/>
              <a:cs typeface="Times New Roman" panose="02020603050405020304" charset="0"/>
            </a:endParaRPr>
          </a:p>
        </p:txBody>
      </p:sp>
      <p:sp>
        <p:nvSpPr>
          <p:cNvPr id="22" name="矩形 21"/>
          <p:cNvSpPr/>
          <p:nvPr>
            <p:custDataLst>
              <p:tags r:id="rId10"/>
            </p:custDataLst>
          </p:nvPr>
        </p:nvSpPr>
        <p:spPr>
          <a:xfrm>
            <a:off x="5462905" y="4176395"/>
            <a:ext cx="1746250" cy="811530"/>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3" name="文本框 22"/>
          <p:cNvSpPr txBox="1"/>
          <p:nvPr>
            <p:custDataLst>
              <p:tags r:id="rId11"/>
            </p:custDataLst>
          </p:nvPr>
        </p:nvSpPr>
        <p:spPr>
          <a:xfrm>
            <a:off x="5622290" y="428307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R(</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,0)</a:t>
            </a:r>
            <a:endParaRPr lang="en-US" altLang="zh-CN" sz="2000" b="1">
              <a:latin typeface="Times New Roman" panose="02020603050405020304" charset="0"/>
              <a:cs typeface="Times New Roman" panose="02020603050405020304" charset="0"/>
            </a:endParaRPr>
          </a:p>
          <a:p>
            <a:pPr algn="ctr"/>
            <a:r>
              <a:rPr lang="en-US" altLang="zh-CN" sz="2000" b="1">
                <a:latin typeface="Times New Roman" panose="02020603050405020304" charset="0"/>
                <a:cs typeface="Times New Roman" panose="02020603050405020304" charset="0"/>
              </a:rPr>
              <a:t>W(</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,25)</a:t>
            </a:r>
            <a:endParaRPr lang="en-US" altLang="zh-CN" sz="2000" b="1">
              <a:latin typeface="Times New Roman" panose="02020603050405020304" charset="0"/>
              <a:cs typeface="Times New Roman" panose="02020603050405020304" charset="0"/>
            </a:endParaRPr>
          </a:p>
        </p:txBody>
      </p:sp>
      <p:sp>
        <p:nvSpPr>
          <p:cNvPr id="24" name="文本框 23"/>
          <p:cNvSpPr txBox="1"/>
          <p:nvPr>
            <p:custDataLst>
              <p:tags r:id="rId12"/>
            </p:custDataLst>
          </p:nvPr>
        </p:nvSpPr>
        <p:spPr>
          <a:xfrm>
            <a:off x="5991225" y="498792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25000">
                <a:latin typeface="Times New Roman" panose="02020603050405020304" charset="0"/>
                <a:cs typeface="Times New Roman" panose="02020603050405020304" charset="0"/>
              </a:rPr>
              <a:t>B</a:t>
            </a:r>
            <a:endParaRPr lang="en-US" altLang="zh-CN" sz="2000" b="1" baseline="-25000">
              <a:latin typeface="Times New Roman" panose="02020603050405020304" charset="0"/>
              <a:cs typeface="Times New Roman" panose="02020603050405020304" charset="0"/>
            </a:endParaRPr>
          </a:p>
        </p:txBody>
      </p:sp>
      <p:sp>
        <p:nvSpPr>
          <p:cNvPr id="26" name="文本框 25"/>
          <p:cNvSpPr txBox="1"/>
          <p:nvPr/>
        </p:nvSpPr>
        <p:spPr>
          <a:xfrm>
            <a:off x="1852930" y="5728335"/>
            <a:ext cx="9206230" cy="460375"/>
          </a:xfrm>
          <a:prstGeom prst="rect">
            <a:avLst/>
          </a:prstGeom>
          <a:noFill/>
        </p:spPr>
        <p:txBody>
          <a:bodyPr wrap="square" rtlCol="0">
            <a:spAutoFit/>
          </a:bodyPr>
          <a:p>
            <a:r>
              <a:rPr lang="en-US" altLang="zh-CN" sz="2400" b="1">
                <a:latin typeface="Times New Roman" panose="02020603050405020304" charset="0"/>
                <a:cs typeface="Times New Roman" panose="02020603050405020304" charset="0"/>
              </a:rPr>
              <a:t>WR: “write-read” dependency capturing the “read-from” relation</a:t>
            </a:r>
            <a:endParaRPr lang="en-US" altLang="zh-CN" sz="2400" b="1">
              <a:latin typeface="Times New Roman" panose="02020603050405020304" charset="0"/>
              <a:cs typeface="Times New Roman" panose="02020603050405020304" charset="0"/>
            </a:endParaRPr>
          </a:p>
        </p:txBody>
      </p:sp>
      <p:cxnSp>
        <p:nvCxnSpPr>
          <p:cNvPr id="28" name="直接箭头连接符 27"/>
          <p:cNvCxnSpPr>
            <a:stCxn id="18" idx="2"/>
            <a:endCxn id="13" idx="1"/>
          </p:cNvCxnSpPr>
          <p:nvPr/>
        </p:nvCxnSpPr>
        <p:spPr>
          <a:xfrm flipV="1">
            <a:off x="3462020" y="1941830"/>
            <a:ext cx="2000885" cy="967105"/>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cxnSp>
        <p:nvCxnSpPr>
          <p:cNvPr id="29" name="直接箭头连接符 28"/>
          <p:cNvCxnSpPr>
            <a:endCxn id="22" idx="1"/>
          </p:cNvCxnSpPr>
          <p:nvPr/>
        </p:nvCxnSpPr>
        <p:spPr>
          <a:xfrm>
            <a:off x="3442335" y="3428365"/>
            <a:ext cx="2020570" cy="1153795"/>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cxnSp>
        <p:nvCxnSpPr>
          <p:cNvPr id="30" name="直接箭头连接符 29"/>
          <p:cNvCxnSpPr>
            <a:stCxn id="22" idx="3"/>
          </p:cNvCxnSpPr>
          <p:nvPr/>
        </p:nvCxnSpPr>
        <p:spPr>
          <a:xfrm flipV="1">
            <a:off x="7209155" y="3401695"/>
            <a:ext cx="1766570" cy="1180465"/>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sp>
        <p:nvSpPr>
          <p:cNvPr id="31" name="文本框 30"/>
          <p:cNvSpPr txBox="1"/>
          <p:nvPr/>
        </p:nvSpPr>
        <p:spPr>
          <a:xfrm>
            <a:off x="4192905" y="2463800"/>
            <a:ext cx="58039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WR</a:t>
            </a:r>
            <a:endParaRPr lang="en-US" altLang="zh-CN" b="1">
              <a:latin typeface="Times New Roman" panose="02020603050405020304" charset="0"/>
              <a:cs typeface="Times New Roman" panose="02020603050405020304" charset="0"/>
            </a:endParaRPr>
          </a:p>
        </p:txBody>
      </p:sp>
      <p:sp>
        <p:nvSpPr>
          <p:cNvPr id="32" name="文本框 31"/>
          <p:cNvSpPr txBox="1"/>
          <p:nvPr/>
        </p:nvSpPr>
        <p:spPr>
          <a:xfrm>
            <a:off x="4440555" y="3785235"/>
            <a:ext cx="58039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WR</a:t>
            </a:r>
            <a:endParaRPr lang="en-US" altLang="zh-CN" b="1">
              <a:latin typeface="Times New Roman" panose="02020603050405020304" charset="0"/>
              <a:cs typeface="Times New Roman" panose="02020603050405020304" charset="0"/>
            </a:endParaRPr>
          </a:p>
        </p:txBody>
      </p:sp>
      <p:sp>
        <p:nvSpPr>
          <p:cNvPr id="33" name="文本框 32"/>
          <p:cNvSpPr txBox="1"/>
          <p:nvPr/>
        </p:nvSpPr>
        <p:spPr>
          <a:xfrm>
            <a:off x="8029575" y="3914775"/>
            <a:ext cx="58039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WR</a:t>
            </a:r>
            <a:endParaRPr lang="en-US" altLang="zh-CN" b="1">
              <a:latin typeface="Times New Roman" panose="02020603050405020304" charset="0"/>
              <a:cs typeface="Times New Roman" panose="020206030504050203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10594975" cy="521970"/>
          </a:xfrm>
        </p:spPr>
        <p:txBody>
          <a:bodyPr/>
          <a:lstStyle/>
          <a:p>
            <a:r>
              <a:rPr lang="en-US" altLang="zh-CN" dirty="0">
                <a:sym typeface="+mn-ea"/>
              </a:rPr>
              <a:t>Dependency Graph based Characterization of SER</a:t>
            </a:r>
            <a:endParaRPr lang="en-US" altLang="zh-CN" dirty="0"/>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sp>
        <p:nvSpPr>
          <p:cNvPr id="13" name="矩形 12"/>
          <p:cNvSpPr/>
          <p:nvPr>
            <p:custDataLst>
              <p:tags r:id="rId1"/>
            </p:custDataLst>
          </p:nvPr>
        </p:nvSpPr>
        <p:spPr>
          <a:xfrm>
            <a:off x="5462905" y="1536065"/>
            <a:ext cx="1746250" cy="811530"/>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4" name="文本框 13"/>
          <p:cNvSpPr txBox="1"/>
          <p:nvPr>
            <p:custDataLst>
              <p:tags r:id="rId2"/>
            </p:custDataLst>
          </p:nvPr>
        </p:nvSpPr>
        <p:spPr>
          <a:xfrm>
            <a:off x="5622290" y="164274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R(</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,0)</a:t>
            </a:r>
            <a:endParaRPr lang="en-US" altLang="zh-CN" sz="2000" b="1">
              <a:latin typeface="Times New Roman" panose="02020603050405020304" charset="0"/>
              <a:cs typeface="Times New Roman" panose="02020603050405020304" charset="0"/>
            </a:endParaRPr>
          </a:p>
          <a:p>
            <a:pPr algn="ctr"/>
            <a:r>
              <a:rPr lang="en-US" altLang="zh-CN" sz="2000" b="1">
                <a:latin typeface="Times New Roman" panose="02020603050405020304" charset="0"/>
                <a:cs typeface="Times New Roman" panose="02020603050405020304" charset="0"/>
              </a:rPr>
              <a:t>W(</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,50)</a:t>
            </a:r>
            <a:endParaRPr lang="en-US" altLang="zh-CN" sz="2000" b="1">
              <a:latin typeface="Times New Roman" panose="02020603050405020304" charset="0"/>
              <a:cs typeface="Times New Roman" panose="02020603050405020304" charset="0"/>
            </a:endParaRPr>
          </a:p>
        </p:txBody>
      </p:sp>
      <p:sp>
        <p:nvSpPr>
          <p:cNvPr id="15" name="文本框 14"/>
          <p:cNvSpPr txBox="1"/>
          <p:nvPr>
            <p:custDataLst>
              <p:tags r:id="rId3"/>
            </p:custDataLst>
          </p:nvPr>
        </p:nvSpPr>
        <p:spPr>
          <a:xfrm>
            <a:off x="5991225" y="113728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25000">
                <a:latin typeface="Times New Roman" panose="02020603050405020304" charset="0"/>
                <a:cs typeface="Times New Roman" panose="02020603050405020304" charset="0"/>
              </a:rPr>
              <a:t>A</a:t>
            </a:r>
            <a:endParaRPr lang="en-US" altLang="zh-CN" sz="2000" b="1" baseline="-25000">
              <a:latin typeface="Times New Roman" panose="02020603050405020304" charset="0"/>
              <a:cs typeface="Times New Roman" panose="02020603050405020304" charset="0"/>
            </a:endParaRPr>
          </a:p>
        </p:txBody>
      </p:sp>
      <p:sp>
        <p:nvSpPr>
          <p:cNvPr id="16" name="矩形 15"/>
          <p:cNvSpPr/>
          <p:nvPr>
            <p:custDataLst>
              <p:tags r:id="rId4"/>
            </p:custDataLst>
          </p:nvPr>
        </p:nvSpPr>
        <p:spPr>
          <a:xfrm>
            <a:off x="2588895" y="2908935"/>
            <a:ext cx="1746250" cy="513715"/>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7" name="文本框 16"/>
          <p:cNvSpPr txBox="1"/>
          <p:nvPr>
            <p:custDataLst>
              <p:tags r:id="rId5"/>
            </p:custDataLst>
          </p:nvPr>
        </p:nvSpPr>
        <p:spPr>
          <a:xfrm>
            <a:off x="2748280" y="301561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W(</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,0)</a:t>
            </a:r>
            <a:endParaRPr lang="en-US" altLang="zh-CN" sz="2000" b="1">
              <a:latin typeface="Times New Roman" panose="02020603050405020304" charset="0"/>
              <a:cs typeface="Times New Roman" panose="02020603050405020304" charset="0"/>
            </a:endParaRPr>
          </a:p>
        </p:txBody>
      </p:sp>
      <p:sp>
        <p:nvSpPr>
          <p:cNvPr id="18" name="文本框 17"/>
          <p:cNvSpPr txBox="1"/>
          <p:nvPr>
            <p:custDataLst>
              <p:tags r:id="rId6"/>
            </p:custDataLst>
          </p:nvPr>
        </p:nvSpPr>
        <p:spPr>
          <a:xfrm>
            <a:off x="3117215" y="251015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25000">
                <a:latin typeface="Times New Roman" panose="02020603050405020304" charset="0"/>
                <a:cs typeface="Times New Roman" panose="02020603050405020304" charset="0"/>
              </a:rPr>
              <a:t>0</a:t>
            </a:r>
            <a:endParaRPr lang="en-US" altLang="zh-CN" sz="2000" b="1" baseline="-25000">
              <a:latin typeface="Times New Roman" panose="02020603050405020304" charset="0"/>
              <a:cs typeface="Times New Roman" panose="02020603050405020304" charset="0"/>
            </a:endParaRPr>
          </a:p>
        </p:txBody>
      </p:sp>
      <p:sp>
        <p:nvSpPr>
          <p:cNvPr id="19" name="矩形 18"/>
          <p:cNvSpPr/>
          <p:nvPr>
            <p:custDataLst>
              <p:tags r:id="rId7"/>
            </p:custDataLst>
          </p:nvPr>
        </p:nvSpPr>
        <p:spPr>
          <a:xfrm>
            <a:off x="8081645" y="2908935"/>
            <a:ext cx="1746250" cy="513715"/>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0" name="文本框 19"/>
          <p:cNvSpPr txBox="1"/>
          <p:nvPr>
            <p:custDataLst>
              <p:tags r:id="rId8"/>
            </p:custDataLst>
          </p:nvPr>
        </p:nvSpPr>
        <p:spPr>
          <a:xfrm>
            <a:off x="8241030" y="301561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R(</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,25)</a:t>
            </a:r>
            <a:endParaRPr lang="en-US" altLang="zh-CN" sz="2000" b="1">
              <a:latin typeface="Times New Roman" panose="02020603050405020304" charset="0"/>
              <a:cs typeface="Times New Roman" panose="02020603050405020304" charset="0"/>
            </a:endParaRPr>
          </a:p>
          <a:p>
            <a:pPr algn="ctr"/>
            <a:endParaRPr lang="en-US" altLang="zh-CN" sz="2000" b="1">
              <a:latin typeface="Times New Roman" panose="02020603050405020304" charset="0"/>
              <a:cs typeface="Times New Roman" panose="02020603050405020304" charset="0"/>
            </a:endParaRPr>
          </a:p>
        </p:txBody>
      </p:sp>
      <p:sp>
        <p:nvSpPr>
          <p:cNvPr id="21" name="文本框 20"/>
          <p:cNvSpPr txBox="1"/>
          <p:nvPr>
            <p:custDataLst>
              <p:tags r:id="rId9"/>
            </p:custDataLst>
          </p:nvPr>
        </p:nvSpPr>
        <p:spPr>
          <a:xfrm>
            <a:off x="8609965" y="251015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30000">
                <a:latin typeface="Times New Roman" panose="02020603050405020304" charset="0"/>
                <a:cs typeface="Times New Roman" panose="02020603050405020304" charset="0"/>
              </a:rPr>
              <a:t>’</a:t>
            </a:r>
            <a:r>
              <a:rPr lang="en-US" altLang="zh-CN" sz="2000" b="1" baseline="-25000">
                <a:latin typeface="Times New Roman" panose="02020603050405020304" charset="0"/>
                <a:cs typeface="Times New Roman" panose="02020603050405020304" charset="0"/>
              </a:rPr>
              <a:t>A</a:t>
            </a:r>
            <a:endParaRPr lang="en-US" altLang="zh-CN" sz="2000" b="1" baseline="-25000">
              <a:latin typeface="Times New Roman" panose="02020603050405020304" charset="0"/>
              <a:cs typeface="Times New Roman" panose="02020603050405020304" charset="0"/>
            </a:endParaRPr>
          </a:p>
        </p:txBody>
      </p:sp>
      <p:sp>
        <p:nvSpPr>
          <p:cNvPr id="22" name="矩形 21"/>
          <p:cNvSpPr/>
          <p:nvPr>
            <p:custDataLst>
              <p:tags r:id="rId10"/>
            </p:custDataLst>
          </p:nvPr>
        </p:nvSpPr>
        <p:spPr>
          <a:xfrm>
            <a:off x="5462905" y="4176395"/>
            <a:ext cx="1746250" cy="811530"/>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3" name="文本框 22"/>
          <p:cNvSpPr txBox="1"/>
          <p:nvPr>
            <p:custDataLst>
              <p:tags r:id="rId11"/>
            </p:custDataLst>
          </p:nvPr>
        </p:nvSpPr>
        <p:spPr>
          <a:xfrm>
            <a:off x="5622290" y="428307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R(</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,0)</a:t>
            </a:r>
            <a:endParaRPr lang="en-US" altLang="zh-CN" sz="2000" b="1">
              <a:latin typeface="Times New Roman" panose="02020603050405020304" charset="0"/>
              <a:cs typeface="Times New Roman" panose="02020603050405020304" charset="0"/>
            </a:endParaRPr>
          </a:p>
          <a:p>
            <a:pPr algn="ctr"/>
            <a:r>
              <a:rPr lang="en-US" altLang="zh-CN" sz="2000" b="1">
                <a:latin typeface="Times New Roman" panose="02020603050405020304" charset="0"/>
                <a:cs typeface="Times New Roman" panose="02020603050405020304" charset="0"/>
              </a:rPr>
              <a:t>W(</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,25)</a:t>
            </a:r>
            <a:endParaRPr lang="en-US" altLang="zh-CN" sz="2000" b="1">
              <a:latin typeface="Times New Roman" panose="02020603050405020304" charset="0"/>
              <a:cs typeface="Times New Roman" panose="02020603050405020304" charset="0"/>
            </a:endParaRPr>
          </a:p>
        </p:txBody>
      </p:sp>
      <p:sp>
        <p:nvSpPr>
          <p:cNvPr id="24" name="文本框 23"/>
          <p:cNvSpPr txBox="1"/>
          <p:nvPr>
            <p:custDataLst>
              <p:tags r:id="rId12"/>
            </p:custDataLst>
          </p:nvPr>
        </p:nvSpPr>
        <p:spPr>
          <a:xfrm>
            <a:off x="5991225" y="498792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25000">
                <a:latin typeface="Times New Roman" panose="02020603050405020304" charset="0"/>
                <a:cs typeface="Times New Roman" panose="02020603050405020304" charset="0"/>
              </a:rPr>
              <a:t>B</a:t>
            </a:r>
            <a:endParaRPr lang="en-US" altLang="zh-CN" sz="2000" b="1" baseline="-25000">
              <a:latin typeface="Times New Roman" panose="02020603050405020304" charset="0"/>
              <a:cs typeface="Times New Roman" panose="02020603050405020304" charset="0"/>
            </a:endParaRPr>
          </a:p>
        </p:txBody>
      </p:sp>
      <p:cxnSp>
        <p:nvCxnSpPr>
          <p:cNvPr id="28" name="直接箭头连接符 27"/>
          <p:cNvCxnSpPr>
            <a:stCxn id="18" idx="2"/>
            <a:endCxn id="13" idx="1"/>
          </p:cNvCxnSpPr>
          <p:nvPr/>
        </p:nvCxnSpPr>
        <p:spPr>
          <a:xfrm flipV="1">
            <a:off x="3462020" y="1941830"/>
            <a:ext cx="2000885" cy="967105"/>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cxnSp>
        <p:nvCxnSpPr>
          <p:cNvPr id="29" name="直接箭头连接符 28"/>
          <p:cNvCxnSpPr>
            <a:endCxn id="22" idx="1"/>
          </p:cNvCxnSpPr>
          <p:nvPr/>
        </p:nvCxnSpPr>
        <p:spPr>
          <a:xfrm>
            <a:off x="3442335" y="3428365"/>
            <a:ext cx="2020570" cy="1153795"/>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cxnSp>
        <p:nvCxnSpPr>
          <p:cNvPr id="30" name="直接箭头连接符 29"/>
          <p:cNvCxnSpPr>
            <a:stCxn id="22" idx="3"/>
          </p:cNvCxnSpPr>
          <p:nvPr/>
        </p:nvCxnSpPr>
        <p:spPr>
          <a:xfrm flipV="1">
            <a:off x="7209155" y="3401695"/>
            <a:ext cx="1766570" cy="1180465"/>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sp>
        <p:nvSpPr>
          <p:cNvPr id="31" name="文本框 30"/>
          <p:cNvSpPr txBox="1"/>
          <p:nvPr/>
        </p:nvSpPr>
        <p:spPr>
          <a:xfrm>
            <a:off x="3627755" y="1635760"/>
            <a:ext cx="707390" cy="368300"/>
          </a:xfrm>
          <a:prstGeom prst="rect">
            <a:avLst/>
          </a:prstGeom>
          <a:noFill/>
        </p:spPr>
        <p:txBody>
          <a:bodyPr wrap="square" rtlCol="0">
            <a:spAutoFit/>
          </a:bodyPr>
          <a:p>
            <a:r>
              <a:rPr lang="en-US" altLang="zh-CN" b="1">
                <a:solidFill>
                  <a:srgbClr val="FF0000"/>
                </a:solidFill>
                <a:latin typeface="Times New Roman" panose="02020603050405020304" charset="0"/>
                <a:cs typeface="Times New Roman" panose="02020603050405020304" charset="0"/>
              </a:rPr>
              <a:t>WW</a:t>
            </a:r>
            <a:endParaRPr lang="en-US" altLang="zh-CN" b="1">
              <a:solidFill>
                <a:srgbClr val="FF0000"/>
              </a:solidFill>
              <a:latin typeface="Times New Roman" panose="02020603050405020304" charset="0"/>
              <a:cs typeface="Times New Roman" panose="02020603050405020304" charset="0"/>
            </a:endParaRPr>
          </a:p>
        </p:txBody>
      </p:sp>
      <p:sp>
        <p:nvSpPr>
          <p:cNvPr id="32" name="文本框 31"/>
          <p:cNvSpPr txBox="1"/>
          <p:nvPr/>
        </p:nvSpPr>
        <p:spPr>
          <a:xfrm>
            <a:off x="4440555" y="3785235"/>
            <a:ext cx="58039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WR</a:t>
            </a:r>
            <a:endParaRPr lang="en-US" altLang="zh-CN" b="1">
              <a:latin typeface="Times New Roman" panose="02020603050405020304" charset="0"/>
              <a:cs typeface="Times New Roman" panose="02020603050405020304" charset="0"/>
            </a:endParaRPr>
          </a:p>
        </p:txBody>
      </p:sp>
      <p:sp>
        <p:nvSpPr>
          <p:cNvPr id="33" name="文本框 32"/>
          <p:cNvSpPr txBox="1"/>
          <p:nvPr/>
        </p:nvSpPr>
        <p:spPr>
          <a:xfrm>
            <a:off x="8029575" y="3914775"/>
            <a:ext cx="58039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WR</a:t>
            </a:r>
            <a:endParaRPr lang="en-US" altLang="zh-CN" b="1">
              <a:latin typeface="Times New Roman" panose="02020603050405020304" charset="0"/>
              <a:cs typeface="Times New Roman" panose="02020603050405020304" charset="0"/>
            </a:endParaRPr>
          </a:p>
        </p:txBody>
      </p:sp>
      <p:sp>
        <p:nvSpPr>
          <p:cNvPr id="2" name="文本框 1"/>
          <p:cNvSpPr txBox="1"/>
          <p:nvPr/>
        </p:nvSpPr>
        <p:spPr>
          <a:xfrm>
            <a:off x="1852930" y="5728335"/>
            <a:ext cx="9206230" cy="460375"/>
          </a:xfrm>
          <a:prstGeom prst="rect">
            <a:avLst/>
          </a:prstGeom>
          <a:noFill/>
        </p:spPr>
        <p:txBody>
          <a:bodyPr wrap="square" rtlCol="0">
            <a:spAutoFit/>
          </a:bodyPr>
          <a:p>
            <a:r>
              <a:rPr lang="en-US" altLang="zh-CN" sz="2400" b="1">
                <a:solidFill>
                  <a:srgbClr val="FF0000"/>
                </a:solidFill>
                <a:latin typeface="Times New Roman" panose="02020603050405020304" charset="0"/>
                <a:cs typeface="Times New Roman" panose="02020603050405020304" charset="0"/>
              </a:rPr>
              <a:t>WW</a:t>
            </a:r>
            <a:r>
              <a:rPr lang="en-US" altLang="zh-CN" sz="2400" b="1">
                <a:latin typeface="Times New Roman" panose="02020603050405020304" charset="0"/>
                <a:cs typeface="Times New Roman" panose="02020603050405020304" charset="0"/>
              </a:rPr>
              <a:t>: “write-write” dependency capturing the version order on </a:t>
            </a:r>
            <a:r>
              <a:rPr lang="en-US" altLang="zh-CN" sz="2400" b="1">
                <a:solidFill>
                  <a:schemeClr val="accent4"/>
                </a:solidFill>
                <a:latin typeface="Times New Roman" panose="02020603050405020304" charset="0"/>
                <a:cs typeface="Times New Roman" panose="02020603050405020304" charset="0"/>
              </a:rPr>
              <a:t>acct</a:t>
            </a:r>
            <a:endParaRPr lang="en-US" altLang="zh-CN" sz="2400" b="1">
              <a:solidFill>
                <a:schemeClr val="accent4"/>
              </a:solidFill>
              <a:latin typeface="Times New Roman" panose="02020603050405020304" charset="0"/>
              <a:cs typeface="Times New Roman" panose="02020603050405020304" charset="0"/>
            </a:endParaRPr>
          </a:p>
        </p:txBody>
      </p:sp>
      <p:cxnSp>
        <p:nvCxnSpPr>
          <p:cNvPr id="4" name="曲线连接符 3"/>
          <p:cNvCxnSpPr/>
          <p:nvPr/>
        </p:nvCxnSpPr>
        <p:spPr>
          <a:xfrm rot="5400000" flipH="1" flipV="1">
            <a:off x="3978910" y="1424305"/>
            <a:ext cx="967105" cy="2000885"/>
          </a:xfrm>
          <a:prstGeom prst="curvedConnector4">
            <a:avLst>
              <a:gd name="adj1" fmla="val 109717"/>
              <a:gd name="adj2" fmla="val 94795"/>
            </a:avLst>
          </a:prstGeom>
          <a:ln w="19050" cap="flat" cmpd="sng" algn="ctr">
            <a:solidFill>
              <a:srgbClr val="FF0000"/>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6" name="曲线连接符 5"/>
          <p:cNvCxnSpPr>
            <a:endCxn id="22" idx="1"/>
          </p:cNvCxnSpPr>
          <p:nvPr/>
        </p:nvCxnSpPr>
        <p:spPr>
          <a:xfrm>
            <a:off x="3442335" y="3415030"/>
            <a:ext cx="2020570" cy="1167130"/>
          </a:xfrm>
          <a:prstGeom prst="curvedConnector3">
            <a:avLst>
              <a:gd name="adj1" fmla="val -1037"/>
            </a:avLst>
          </a:prstGeom>
          <a:ln w="19050" cap="flat" cmpd="sng" algn="ctr">
            <a:solidFill>
              <a:srgbClr val="FF0000"/>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8" name="文本框 7"/>
          <p:cNvSpPr txBox="1"/>
          <p:nvPr/>
        </p:nvSpPr>
        <p:spPr>
          <a:xfrm>
            <a:off x="4192905" y="2428240"/>
            <a:ext cx="58039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WR</a:t>
            </a:r>
            <a:endParaRPr lang="en-US" altLang="zh-CN" b="1">
              <a:latin typeface="Times New Roman" panose="02020603050405020304" charset="0"/>
              <a:cs typeface="Times New Roman" panose="02020603050405020304" charset="0"/>
            </a:endParaRPr>
          </a:p>
        </p:txBody>
      </p:sp>
      <p:sp>
        <p:nvSpPr>
          <p:cNvPr id="9" name="文本框 8"/>
          <p:cNvSpPr txBox="1"/>
          <p:nvPr/>
        </p:nvSpPr>
        <p:spPr>
          <a:xfrm>
            <a:off x="3442335" y="4294505"/>
            <a:ext cx="707390" cy="368300"/>
          </a:xfrm>
          <a:prstGeom prst="rect">
            <a:avLst/>
          </a:prstGeom>
          <a:noFill/>
        </p:spPr>
        <p:txBody>
          <a:bodyPr wrap="square" rtlCol="0">
            <a:spAutoFit/>
          </a:bodyPr>
          <a:p>
            <a:r>
              <a:rPr lang="en-US" altLang="zh-CN" b="1">
                <a:solidFill>
                  <a:srgbClr val="FF0000"/>
                </a:solidFill>
                <a:latin typeface="Times New Roman" panose="02020603050405020304" charset="0"/>
                <a:cs typeface="Times New Roman" panose="02020603050405020304" charset="0"/>
              </a:rPr>
              <a:t>WW</a:t>
            </a:r>
            <a:endParaRPr lang="en-US" altLang="zh-CN" b="1">
              <a:solidFill>
                <a:srgbClr val="FF0000"/>
              </a:solidFill>
              <a:latin typeface="Times New Roman" panose="02020603050405020304" charset="0"/>
              <a:cs typeface="Times New Roman" panose="020206030504050203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10594975" cy="521970"/>
          </a:xfrm>
        </p:spPr>
        <p:txBody>
          <a:bodyPr/>
          <a:lstStyle/>
          <a:p>
            <a:r>
              <a:rPr lang="en-US" altLang="zh-CN" dirty="0">
                <a:sym typeface="+mn-ea"/>
              </a:rPr>
              <a:t>Dependency Graph based Characterization of SER</a:t>
            </a:r>
            <a:endParaRPr lang="en-US" altLang="zh-CN" dirty="0"/>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sp>
        <p:nvSpPr>
          <p:cNvPr id="13" name="矩形 12"/>
          <p:cNvSpPr/>
          <p:nvPr>
            <p:custDataLst>
              <p:tags r:id="rId1"/>
            </p:custDataLst>
          </p:nvPr>
        </p:nvSpPr>
        <p:spPr>
          <a:xfrm>
            <a:off x="5462905" y="2333625"/>
            <a:ext cx="1746250" cy="811530"/>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4" name="文本框 13"/>
          <p:cNvSpPr txBox="1"/>
          <p:nvPr>
            <p:custDataLst>
              <p:tags r:id="rId2"/>
            </p:custDataLst>
          </p:nvPr>
        </p:nvSpPr>
        <p:spPr>
          <a:xfrm>
            <a:off x="5622290" y="244030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R(</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,0)</a:t>
            </a:r>
            <a:endParaRPr lang="en-US" altLang="zh-CN" sz="2000" b="1">
              <a:latin typeface="Times New Roman" panose="02020603050405020304" charset="0"/>
              <a:cs typeface="Times New Roman" panose="02020603050405020304" charset="0"/>
            </a:endParaRPr>
          </a:p>
          <a:p>
            <a:pPr algn="ctr"/>
            <a:r>
              <a:rPr lang="en-US" altLang="zh-CN" sz="2000" b="1">
                <a:latin typeface="Times New Roman" panose="02020603050405020304" charset="0"/>
                <a:cs typeface="Times New Roman" panose="02020603050405020304" charset="0"/>
              </a:rPr>
              <a:t>W(</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,50)</a:t>
            </a:r>
            <a:endParaRPr lang="en-US" altLang="zh-CN" sz="2000" b="1">
              <a:latin typeface="Times New Roman" panose="02020603050405020304" charset="0"/>
              <a:cs typeface="Times New Roman" panose="02020603050405020304" charset="0"/>
            </a:endParaRPr>
          </a:p>
        </p:txBody>
      </p:sp>
      <p:sp>
        <p:nvSpPr>
          <p:cNvPr id="15" name="文本框 14"/>
          <p:cNvSpPr txBox="1"/>
          <p:nvPr>
            <p:custDataLst>
              <p:tags r:id="rId3"/>
            </p:custDataLst>
          </p:nvPr>
        </p:nvSpPr>
        <p:spPr>
          <a:xfrm>
            <a:off x="5991225" y="193484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25000">
                <a:latin typeface="Times New Roman" panose="02020603050405020304" charset="0"/>
                <a:cs typeface="Times New Roman" panose="02020603050405020304" charset="0"/>
              </a:rPr>
              <a:t>A</a:t>
            </a:r>
            <a:endParaRPr lang="en-US" altLang="zh-CN" sz="2000" b="1" baseline="-25000">
              <a:latin typeface="Times New Roman" panose="02020603050405020304" charset="0"/>
              <a:cs typeface="Times New Roman" panose="02020603050405020304" charset="0"/>
            </a:endParaRPr>
          </a:p>
        </p:txBody>
      </p:sp>
      <p:sp>
        <p:nvSpPr>
          <p:cNvPr id="16" name="矩形 15"/>
          <p:cNvSpPr/>
          <p:nvPr>
            <p:custDataLst>
              <p:tags r:id="rId4"/>
            </p:custDataLst>
          </p:nvPr>
        </p:nvSpPr>
        <p:spPr>
          <a:xfrm>
            <a:off x="2588895" y="3706495"/>
            <a:ext cx="1746250" cy="513715"/>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7" name="文本框 16"/>
          <p:cNvSpPr txBox="1"/>
          <p:nvPr>
            <p:custDataLst>
              <p:tags r:id="rId5"/>
            </p:custDataLst>
          </p:nvPr>
        </p:nvSpPr>
        <p:spPr>
          <a:xfrm>
            <a:off x="2748280" y="381317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W(</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,0)</a:t>
            </a:r>
            <a:endParaRPr lang="en-US" altLang="zh-CN" sz="2000" b="1">
              <a:latin typeface="Times New Roman" panose="02020603050405020304" charset="0"/>
              <a:cs typeface="Times New Roman" panose="02020603050405020304" charset="0"/>
            </a:endParaRPr>
          </a:p>
        </p:txBody>
      </p:sp>
      <p:sp>
        <p:nvSpPr>
          <p:cNvPr id="18" name="文本框 17"/>
          <p:cNvSpPr txBox="1"/>
          <p:nvPr>
            <p:custDataLst>
              <p:tags r:id="rId6"/>
            </p:custDataLst>
          </p:nvPr>
        </p:nvSpPr>
        <p:spPr>
          <a:xfrm>
            <a:off x="3117215" y="330771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25000">
                <a:latin typeface="Times New Roman" panose="02020603050405020304" charset="0"/>
                <a:cs typeface="Times New Roman" panose="02020603050405020304" charset="0"/>
              </a:rPr>
              <a:t>0</a:t>
            </a:r>
            <a:endParaRPr lang="en-US" altLang="zh-CN" sz="2000" b="1" baseline="-25000">
              <a:latin typeface="Times New Roman" panose="02020603050405020304" charset="0"/>
              <a:cs typeface="Times New Roman" panose="02020603050405020304" charset="0"/>
            </a:endParaRPr>
          </a:p>
        </p:txBody>
      </p:sp>
      <p:sp>
        <p:nvSpPr>
          <p:cNvPr id="19" name="矩形 18"/>
          <p:cNvSpPr/>
          <p:nvPr>
            <p:custDataLst>
              <p:tags r:id="rId7"/>
            </p:custDataLst>
          </p:nvPr>
        </p:nvSpPr>
        <p:spPr>
          <a:xfrm>
            <a:off x="8081645" y="3706495"/>
            <a:ext cx="1746250" cy="513715"/>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0" name="文本框 19"/>
          <p:cNvSpPr txBox="1"/>
          <p:nvPr>
            <p:custDataLst>
              <p:tags r:id="rId8"/>
            </p:custDataLst>
          </p:nvPr>
        </p:nvSpPr>
        <p:spPr>
          <a:xfrm>
            <a:off x="8241030" y="381317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R(</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,25)</a:t>
            </a:r>
            <a:endParaRPr lang="en-US" altLang="zh-CN" sz="2000" b="1">
              <a:latin typeface="Times New Roman" panose="02020603050405020304" charset="0"/>
              <a:cs typeface="Times New Roman" panose="02020603050405020304" charset="0"/>
            </a:endParaRPr>
          </a:p>
          <a:p>
            <a:pPr algn="ctr"/>
            <a:endParaRPr lang="en-US" altLang="zh-CN" sz="2000" b="1">
              <a:latin typeface="Times New Roman" panose="02020603050405020304" charset="0"/>
              <a:cs typeface="Times New Roman" panose="02020603050405020304" charset="0"/>
            </a:endParaRPr>
          </a:p>
        </p:txBody>
      </p:sp>
      <p:sp>
        <p:nvSpPr>
          <p:cNvPr id="21" name="文本框 20"/>
          <p:cNvSpPr txBox="1"/>
          <p:nvPr>
            <p:custDataLst>
              <p:tags r:id="rId9"/>
            </p:custDataLst>
          </p:nvPr>
        </p:nvSpPr>
        <p:spPr>
          <a:xfrm>
            <a:off x="8609965" y="330771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30000">
                <a:latin typeface="Times New Roman" panose="02020603050405020304" charset="0"/>
                <a:cs typeface="Times New Roman" panose="02020603050405020304" charset="0"/>
              </a:rPr>
              <a:t>’</a:t>
            </a:r>
            <a:r>
              <a:rPr lang="en-US" altLang="zh-CN" sz="2000" b="1" baseline="-25000">
                <a:latin typeface="Times New Roman" panose="02020603050405020304" charset="0"/>
                <a:cs typeface="Times New Roman" panose="02020603050405020304" charset="0"/>
              </a:rPr>
              <a:t>A</a:t>
            </a:r>
            <a:endParaRPr lang="en-US" altLang="zh-CN" sz="2000" b="1" baseline="-25000">
              <a:latin typeface="Times New Roman" panose="02020603050405020304" charset="0"/>
              <a:cs typeface="Times New Roman" panose="02020603050405020304" charset="0"/>
            </a:endParaRPr>
          </a:p>
        </p:txBody>
      </p:sp>
      <p:sp>
        <p:nvSpPr>
          <p:cNvPr id="22" name="矩形 21"/>
          <p:cNvSpPr/>
          <p:nvPr>
            <p:custDataLst>
              <p:tags r:id="rId10"/>
            </p:custDataLst>
          </p:nvPr>
        </p:nvSpPr>
        <p:spPr>
          <a:xfrm>
            <a:off x="5462905" y="4973955"/>
            <a:ext cx="1746250" cy="811530"/>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3" name="文本框 22"/>
          <p:cNvSpPr txBox="1"/>
          <p:nvPr>
            <p:custDataLst>
              <p:tags r:id="rId11"/>
            </p:custDataLst>
          </p:nvPr>
        </p:nvSpPr>
        <p:spPr>
          <a:xfrm>
            <a:off x="5622290" y="508063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R(</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,0)</a:t>
            </a:r>
            <a:endParaRPr lang="en-US" altLang="zh-CN" sz="2000" b="1">
              <a:latin typeface="Times New Roman" panose="02020603050405020304" charset="0"/>
              <a:cs typeface="Times New Roman" panose="02020603050405020304" charset="0"/>
            </a:endParaRPr>
          </a:p>
          <a:p>
            <a:pPr algn="ctr"/>
            <a:r>
              <a:rPr lang="en-US" altLang="zh-CN" sz="2000" b="1">
                <a:latin typeface="Times New Roman" panose="02020603050405020304" charset="0"/>
                <a:cs typeface="Times New Roman" panose="02020603050405020304" charset="0"/>
              </a:rPr>
              <a:t>W(</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,25)</a:t>
            </a:r>
            <a:endParaRPr lang="en-US" altLang="zh-CN" sz="2000" b="1">
              <a:latin typeface="Times New Roman" panose="02020603050405020304" charset="0"/>
              <a:cs typeface="Times New Roman" panose="02020603050405020304" charset="0"/>
            </a:endParaRPr>
          </a:p>
        </p:txBody>
      </p:sp>
      <p:sp>
        <p:nvSpPr>
          <p:cNvPr id="24" name="文本框 23"/>
          <p:cNvSpPr txBox="1"/>
          <p:nvPr>
            <p:custDataLst>
              <p:tags r:id="rId12"/>
            </p:custDataLst>
          </p:nvPr>
        </p:nvSpPr>
        <p:spPr>
          <a:xfrm>
            <a:off x="5991225" y="578548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25000">
                <a:latin typeface="Times New Roman" panose="02020603050405020304" charset="0"/>
                <a:cs typeface="Times New Roman" panose="02020603050405020304" charset="0"/>
              </a:rPr>
              <a:t>B</a:t>
            </a:r>
            <a:endParaRPr lang="en-US" altLang="zh-CN" sz="2000" b="1" baseline="-25000">
              <a:latin typeface="Times New Roman" panose="02020603050405020304" charset="0"/>
              <a:cs typeface="Times New Roman" panose="02020603050405020304" charset="0"/>
            </a:endParaRPr>
          </a:p>
        </p:txBody>
      </p:sp>
      <p:cxnSp>
        <p:nvCxnSpPr>
          <p:cNvPr id="28" name="直接箭头连接符 27"/>
          <p:cNvCxnSpPr>
            <a:stCxn id="18" idx="2"/>
            <a:endCxn id="13" idx="1"/>
          </p:cNvCxnSpPr>
          <p:nvPr/>
        </p:nvCxnSpPr>
        <p:spPr>
          <a:xfrm flipV="1">
            <a:off x="3462020" y="2739390"/>
            <a:ext cx="2000885" cy="967105"/>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cxnSp>
        <p:nvCxnSpPr>
          <p:cNvPr id="29" name="直接箭头连接符 28"/>
          <p:cNvCxnSpPr>
            <a:endCxn id="22" idx="1"/>
          </p:cNvCxnSpPr>
          <p:nvPr/>
        </p:nvCxnSpPr>
        <p:spPr>
          <a:xfrm>
            <a:off x="3442335" y="4225925"/>
            <a:ext cx="2020570" cy="1153795"/>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cxnSp>
        <p:nvCxnSpPr>
          <p:cNvPr id="30" name="直接箭头连接符 29"/>
          <p:cNvCxnSpPr>
            <a:stCxn id="22" idx="3"/>
          </p:cNvCxnSpPr>
          <p:nvPr/>
        </p:nvCxnSpPr>
        <p:spPr>
          <a:xfrm flipV="1">
            <a:off x="7209155" y="4199255"/>
            <a:ext cx="1766570" cy="1180465"/>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sp>
        <p:nvSpPr>
          <p:cNvPr id="31" name="文本框 30"/>
          <p:cNvSpPr txBox="1"/>
          <p:nvPr/>
        </p:nvSpPr>
        <p:spPr>
          <a:xfrm>
            <a:off x="3627755" y="2433320"/>
            <a:ext cx="707390" cy="368300"/>
          </a:xfrm>
          <a:prstGeom prst="rect">
            <a:avLst/>
          </a:prstGeom>
          <a:noFill/>
        </p:spPr>
        <p:txBody>
          <a:bodyPr wrap="square" rtlCol="0">
            <a:spAutoFit/>
          </a:bodyPr>
          <a:p>
            <a:r>
              <a:rPr lang="en-US" altLang="zh-CN" b="1">
                <a:solidFill>
                  <a:srgbClr val="FF0000"/>
                </a:solidFill>
                <a:latin typeface="Times New Roman" panose="02020603050405020304" charset="0"/>
                <a:cs typeface="Times New Roman" panose="02020603050405020304" charset="0"/>
              </a:rPr>
              <a:t>WW</a:t>
            </a:r>
            <a:endParaRPr lang="en-US" altLang="zh-CN" b="1">
              <a:solidFill>
                <a:srgbClr val="FF0000"/>
              </a:solidFill>
              <a:latin typeface="Times New Roman" panose="02020603050405020304" charset="0"/>
              <a:cs typeface="Times New Roman" panose="02020603050405020304" charset="0"/>
            </a:endParaRPr>
          </a:p>
        </p:txBody>
      </p:sp>
      <p:sp>
        <p:nvSpPr>
          <p:cNvPr id="32" name="文本框 31"/>
          <p:cNvSpPr txBox="1"/>
          <p:nvPr/>
        </p:nvSpPr>
        <p:spPr>
          <a:xfrm>
            <a:off x="4440555" y="4582795"/>
            <a:ext cx="58039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WR</a:t>
            </a:r>
            <a:endParaRPr lang="en-US" altLang="zh-CN" b="1">
              <a:latin typeface="Times New Roman" panose="02020603050405020304" charset="0"/>
              <a:cs typeface="Times New Roman" panose="02020603050405020304" charset="0"/>
            </a:endParaRPr>
          </a:p>
        </p:txBody>
      </p:sp>
      <p:sp>
        <p:nvSpPr>
          <p:cNvPr id="33" name="文本框 32"/>
          <p:cNvSpPr txBox="1"/>
          <p:nvPr/>
        </p:nvSpPr>
        <p:spPr>
          <a:xfrm>
            <a:off x="8029575" y="4712335"/>
            <a:ext cx="58039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WR</a:t>
            </a:r>
            <a:endParaRPr lang="en-US" altLang="zh-CN" b="1">
              <a:latin typeface="Times New Roman" panose="02020603050405020304" charset="0"/>
              <a:cs typeface="Times New Roman" panose="02020603050405020304" charset="0"/>
            </a:endParaRPr>
          </a:p>
        </p:txBody>
      </p:sp>
      <p:sp>
        <p:nvSpPr>
          <p:cNvPr id="2" name="文本框 1"/>
          <p:cNvSpPr txBox="1"/>
          <p:nvPr/>
        </p:nvSpPr>
        <p:spPr>
          <a:xfrm>
            <a:off x="4149725" y="6113780"/>
            <a:ext cx="4243705" cy="460375"/>
          </a:xfrm>
          <a:prstGeom prst="rect">
            <a:avLst/>
          </a:prstGeom>
          <a:noFill/>
        </p:spPr>
        <p:txBody>
          <a:bodyPr wrap="square" rtlCol="0">
            <a:spAutoFit/>
          </a:bodyPr>
          <a:p>
            <a:pPr algn="ctr"/>
            <a:r>
              <a:rPr lang="en-US" altLang="zh-CN" sz="2400" b="1">
                <a:solidFill>
                  <a:srgbClr val="0070C0"/>
                </a:solidFill>
                <a:latin typeface="Times New Roman" panose="02020603050405020304" charset="0"/>
                <a:cs typeface="Times New Roman" panose="02020603050405020304" charset="0"/>
              </a:rPr>
              <a:t>RW</a:t>
            </a:r>
            <a:r>
              <a:rPr lang="en-US" altLang="zh-CN" sz="2400" b="1">
                <a:solidFill>
                  <a:schemeClr val="tx1"/>
                </a:solidFill>
                <a:latin typeface="Times New Roman" panose="02020603050405020304" charset="0"/>
                <a:cs typeface="Times New Roman" panose="02020603050405020304" charset="0"/>
              </a:rPr>
              <a:t>: “read-write” dependency</a:t>
            </a:r>
            <a:endParaRPr lang="en-US" altLang="zh-CN" sz="2400" b="1">
              <a:solidFill>
                <a:schemeClr val="tx1"/>
              </a:solidFill>
              <a:latin typeface="Times New Roman" panose="02020603050405020304" charset="0"/>
              <a:cs typeface="Times New Roman" panose="02020603050405020304" charset="0"/>
            </a:endParaRPr>
          </a:p>
        </p:txBody>
      </p:sp>
      <p:cxnSp>
        <p:nvCxnSpPr>
          <p:cNvPr id="4" name="曲线连接符 3"/>
          <p:cNvCxnSpPr/>
          <p:nvPr/>
        </p:nvCxnSpPr>
        <p:spPr>
          <a:xfrm rot="5400000" flipH="1" flipV="1">
            <a:off x="3978910" y="2221865"/>
            <a:ext cx="967105" cy="2000885"/>
          </a:xfrm>
          <a:prstGeom prst="curvedConnector4">
            <a:avLst>
              <a:gd name="adj1" fmla="val 109717"/>
              <a:gd name="adj2" fmla="val 94795"/>
            </a:avLst>
          </a:prstGeom>
          <a:ln w="19050" cap="flat" cmpd="sng" algn="ctr">
            <a:solidFill>
              <a:srgbClr val="FF0000"/>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6" name="曲线连接符 5"/>
          <p:cNvCxnSpPr>
            <a:endCxn id="22" idx="1"/>
          </p:cNvCxnSpPr>
          <p:nvPr/>
        </p:nvCxnSpPr>
        <p:spPr>
          <a:xfrm>
            <a:off x="3442335" y="4212590"/>
            <a:ext cx="2020570" cy="1167130"/>
          </a:xfrm>
          <a:prstGeom prst="curvedConnector3">
            <a:avLst>
              <a:gd name="adj1" fmla="val -1037"/>
            </a:avLst>
          </a:prstGeom>
          <a:ln w="19050" cap="flat" cmpd="sng" algn="ctr">
            <a:solidFill>
              <a:srgbClr val="FF0000"/>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8" name="文本框 7"/>
          <p:cNvSpPr txBox="1"/>
          <p:nvPr/>
        </p:nvSpPr>
        <p:spPr>
          <a:xfrm>
            <a:off x="4192905" y="3225800"/>
            <a:ext cx="58039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WR</a:t>
            </a:r>
            <a:endParaRPr lang="en-US" altLang="zh-CN" b="1">
              <a:latin typeface="Times New Roman" panose="02020603050405020304" charset="0"/>
              <a:cs typeface="Times New Roman" panose="02020603050405020304" charset="0"/>
            </a:endParaRPr>
          </a:p>
        </p:txBody>
      </p:sp>
      <p:sp>
        <p:nvSpPr>
          <p:cNvPr id="9" name="文本框 8"/>
          <p:cNvSpPr txBox="1"/>
          <p:nvPr/>
        </p:nvSpPr>
        <p:spPr>
          <a:xfrm>
            <a:off x="3442335" y="5092065"/>
            <a:ext cx="707390" cy="368300"/>
          </a:xfrm>
          <a:prstGeom prst="rect">
            <a:avLst/>
          </a:prstGeom>
          <a:noFill/>
        </p:spPr>
        <p:txBody>
          <a:bodyPr wrap="square" rtlCol="0">
            <a:spAutoFit/>
          </a:bodyPr>
          <a:p>
            <a:r>
              <a:rPr lang="en-US" altLang="zh-CN" b="1">
                <a:solidFill>
                  <a:srgbClr val="FF0000"/>
                </a:solidFill>
                <a:latin typeface="Times New Roman" panose="02020603050405020304" charset="0"/>
                <a:cs typeface="Times New Roman" panose="02020603050405020304" charset="0"/>
              </a:rPr>
              <a:t>WW</a:t>
            </a:r>
            <a:endParaRPr lang="en-US" altLang="zh-CN" b="1">
              <a:solidFill>
                <a:srgbClr val="FF0000"/>
              </a:solidFill>
              <a:latin typeface="Times New Roman" panose="02020603050405020304" charset="0"/>
              <a:cs typeface="Times New Roman" panose="02020603050405020304" charset="0"/>
            </a:endParaRPr>
          </a:p>
        </p:txBody>
      </p:sp>
      <p:cxnSp>
        <p:nvCxnSpPr>
          <p:cNvPr id="25" name="直接箭头连接符 24"/>
          <p:cNvCxnSpPr/>
          <p:nvPr/>
        </p:nvCxnSpPr>
        <p:spPr>
          <a:xfrm>
            <a:off x="5772150" y="3147060"/>
            <a:ext cx="0" cy="1828800"/>
          </a:xfrm>
          <a:prstGeom prst="straightConnector1">
            <a:avLst/>
          </a:prstGeom>
          <a:ln w="19050" cap="flat" cmpd="sng" algn="ctr">
            <a:solidFill>
              <a:srgbClr val="0070C0"/>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27" name="文本框 26"/>
          <p:cNvSpPr txBox="1"/>
          <p:nvPr/>
        </p:nvSpPr>
        <p:spPr>
          <a:xfrm>
            <a:off x="5253355" y="3880485"/>
            <a:ext cx="580390" cy="368300"/>
          </a:xfrm>
          <a:prstGeom prst="rect">
            <a:avLst/>
          </a:prstGeom>
          <a:noFill/>
        </p:spPr>
        <p:txBody>
          <a:bodyPr wrap="square" rtlCol="0">
            <a:spAutoFit/>
          </a:bodyPr>
          <a:p>
            <a:r>
              <a:rPr lang="en-US" altLang="zh-CN" b="1">
                <a:solidFill>
                  <a:srgbClr val="0070C0"/>
                </a:solidFill>
                <a:latin typeface="Times New Roman" panose="02020603050405020304" charset="0"/>
                <a:cs typeface="Times New Roman" panose="02020603050405020304" charset="0"/>
                <a:sym typeface="+mn-ea"/>
              </a:rPr>
              <a:t>RW</a:t>
            </a:r>
            <a:endParaRPr lang="en-US" altLang="zh-CN" b="1">
              <a:solidFill>
                <a:srgbClr val="0070C0"/>
              </a:solidFill>
              <a:latin typeface="Times New Roman" panose="02020603050405020304" charset="0"/>
              <a:cs typeface="Times New Roman" panose="02020603050405020304" charset="0"/>
            </a:endParaRPr>
          </a:p>
        </p:txBody>
      </p:sp>
      <p:sp>
        <p:nvSpPr>
          <p:cNvPr id="35" name="文本框 34"/>
          <p:cNvSpPr txBox="1"/>
          <p:nvPr/>
        </p:nvSpPr>
        <p:spPr>
          <a:xfrm>
            <a:off x="2697480" y="1461770"/>
            <a:ext cx="6602095"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T</a:t>
            </a:r>
            <a:r>
              <a:rPr lang="en-US" altLang="zh-CN" sz="2400" baseline="-25000">
                <a:latin typeface="Times New Roman" panose="02020603050405020304" charset="0"/>
                <a:cs typeface="Times New Roman" panose="02020603050405020304" charset="0"/>
              </a:rPr>
              <a:t>A</a:t>
            </a:r>
            <a:r>
              <a:rPr lang="en-US" altLang="zh-CN" sz="2400">
                <a:latin typeface="Times New Roman" panose="02020603050405020304" charset="0"/>
                <a:cs typeface="Times New Roman" panose="02020603050405020304" charset="0"/>
              </a:rPr>
              <a:t> reads from T</a:t>
            </a:r>
            <a:r>
              <a:rPr lang="en-US" altLang="zh-CN" sz="2400" baseline="-25000">
                <a:latin typeface="Times New Roman" panose="02020603050405020304" charset="0"/>
                <a:cs typeface="Times New Roman" panose="02020603050405020304" charset="0"/>
              </a:rPr>
              <a:t>0</a:t>
            </a:r>
            <a:r>
              <a:rPr lang="en-US" altLang="zh-CN" sz="2400">
                <a:latin typeface="Times New Roman" panose="02020603050405020304" charset="0"/>
                <a:cs typeface="Times New Roman" panose="02020603050405020304" charset="0"/>
              </a:rPr>
              <a:t> which is overwritten by T</a:t>
            </a:r>
            <a:r>
              <a:rPr lang="en-US" altLang="zh-CN" sz="2400" baseline="-25000">
                <a:latin typeface="Times New Roman" panose="02020603050405020304" charset="0"/>
                <a:cs typeface="Times New Roman" panose="02020603050405020304" charset="0"/>
              </a:rPr>
              <a:t>B</a:t>
            </a:r>
            <a:endParaRPr lang="en-US" altLang="zh-CN" sz="2400" baseline="-25000">
              <a:latin typeface="Times New Roman" panose="02020603050405020304" charset="0"/>
              <a:cs typeface="Times New Roman" panose="020206030504050203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10594975" cy="521970"/>
          </a:xfrm>
        </p:spPr>
        <p:txBody>
          <a:bodyPr/>
          <a:lstStyle/>
          <a:p>
            <a:r>
              <a:rPr lang="en-US" altLang="zh-CN" dirty="0">
                <a:sym typeface="+mn-ea"/>
              </a:rPr>
              <a:t>Dependency Graph based Characterization of SER</a:t>
            </a:r>
            <a:endParaRPr lang="en-US" altLang="zh-CN" dirty="0"/>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sp>
        <p:nvSpPr>
          <p:cNvPr id="13" name="矩形 12"/>
          <p:cNvSpPr/>
          <p:nvPr>
            <p:custDataLst>
              <p:tags r:id="rId1"/>
            </p:custDataLst>
          </p:nvPr>
        </p:nvSpPr>
        <p:spPr>
          <a:xfrm>
            <a:off x="5462905" y="2333625"/>
            <a:ext cx="1746250" cy="811530"/>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4" name="文本框 13"/>
          <p:cNvSpPr txBox="1"/>
          <p:nvPr>
            <p:custDataLst>
              <p:tags r:id="rId2"/>
            </p:custDataLst>
          </p:nvPr>
        </p:nvSpPr>
        <p:spPr>
          <a:xfrm>
            <a:off x="5622290" y="244030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R(</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,0)</a:t>
            </a:r>
            <a:endParaRPr lang="en-US" altLang="zh-CN" sz="2000" b="1">
              <a:latin typeface="Times New Roman" panose="02020603050405020304" charset="0"/>
              <a:cs typeface="Times New Roman" panose="02020603050405020304" charset="0"/>
            </a:endParaRPr>
          </a:p>
          <a:p>
            <a:pPr algn="ctr"/>
            <a:r>
              <a:rPr lang="en-US" altLang="zh-CN" sz="2000" b="1">
                <a:latin typeface="Times New Roman" panose="02020603050405020304" charset="0"/>
                <a:cs typeface="Times New Roman" panose="02020603050405020304" charset="0"/>
              </a:rPr>
              <a:t>W(</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,50)</a:t>
            </a:r>
            <a:endParaRPr lang="en-US" altLang="zh-CN" sz="2000" b="1">
              <a:latin typeface="Times New Roman" panose="02020603050405020304" charset="0"/>
              <a:cs typeface="Times New Roman" panose="02020603050405020304" charset="0"/>
            </a:endParaRPr>
          </a:p>
        </p:txBody>
      </p:sp>
      <p:sp>
        <p:nvSpPr>
          <p:cNvPr id="15" name="文本框 14"/>
          <p:cNvSpPr txBox="1"/>
          <p:nvPr>
            <p:custDataLst>
              <p:tags r:id="rId3"/>
            </p:custDataLst>
          </p:nvPr>
        </p:nvSpPr>
        <p:spPr>
          <a:xfrm>
            <a:off x="5991225" y="193484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25000">
                <a:latin typeface="Times New Roman" panose="02020603050405020304" charset="0"/>
                <a:cs typeface="Times New Roman" panose="02020603050405020304" charset="0"/>
              </a:rPr>
              <a:t>A</a:t>
            </a:r>
            <a:endParaRPr lang="en-US" altLang="zh-CN" sz="2000" b="1" baseline="-25000">
              <a:latin typeface="Times New Roman" panose="02020603050405020304" charset="0"/>
              <a:cs typeface="Times New Roman" panose="02020603050405020304" charset="0"/>
            </a:endParaRPr>
          </a:p>
        </p:txBody>
      </p:sp>
      <p:sp>
        <p:nvSpPr>
          <p:cNvPr id="16" name="矩形 15"/>
          <p:cNvSpPr/>
          <p:nvPr>
            <p:custDataLst>
              <p:tags r:id="rId4"/>
            </p:custDataLst>
          </p:nvPr>
        </p:nvSpPr>
        <p:spPr>
          <a:xfrm>
            <a:off x="2588895" y="3706495"/>
            <a:ext cx="1746250" cy="513715"/>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7" name="文本框 16"/>
          <p:cNvSpPr txBox="1"/>
          <p:nvPr>
            <p:custDataLst>
              <p:tags r:id="rId5"/>
            </p:custDataLst>
          </p:nvPr>
        </p:nvSpPr>
        <p:spPr>
          <a:xfrm>
            <a:off x="2748280" y="381317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W(</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,0)</a:t>
            </a:r>
            <a:endParaRPr lang="en-US" altLang="zh-CN" sz="2000" b="1">
              <a:latin typeface="Times New Roman" panose="02020603050405020304" charset="0"/>
              <a:cs typeface="Times New Roman" panose="02020603050405020304" charset="0"/>
            </a:endParaRPr>
          </a:p>
        </p:txBody>
      </p:sp>
      <p:sp>
        <p:nvSpPr>
          <p:cNvPr id="18" name="文本框 17"/>
          <p:cNvSpPr txBox="1"/>
          <p:nvPr>
            <p:custDataLst>
              <p:tags r:id="rId6"/>
            </p:custDataLst>
          </p:nvPr>
        </p:nvSpPr>
        <p:spPr>
          <a:xfrm>
            <a:off x="3117215" y="330771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25000">
                <a:latin typeface="Times New Roman" panose="02020603050405020304" charset="0"/>
                <a:cs typeface="Times New Roman" panose="02020603050405020304" charset="0"/>
              </a:rPr>
              <a:t>0</a:t>
            </a:r>
            <a:endParaRPr lang="en-US" altLang="zh-CN" sz="2000" b="1" baseline="-25000">
              <a:latin typeface="Times New Roman" panose="02020603050405020304" charset="0"/>
              <a:cs typeface="Times New Roman" panose="02020603050405020304" charset="0"/>
            </a:endParaRPr>
          </a:p>
        </p:txBody>
      </p:sp>
      <p:sp>
        <p:nvSpPr>
          <p:cNvPr id="19" name="矩形 18"/>
          <p:cNvSpPr/>
          <p:nvPr>
            <p:custDataLst>
              <p:tags r:id="rId7"/>
            </p:custDataLst>
          </p:nvPr>
        </p:nvSpPr>
        <p:spPr>
          <a:xfrm>
            <a:off x="8081645" y="3706495"/>
            <a:ext cx="1746250" cy="513715"/>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0" name="文本框 19"/>
          <p:cNvSpPr txBox="1"/>
          <p:nvPr>
            <p:custDataLst>
              <p:tags r:id="rId8"/>
            </p:custDataLst>
          </p:nvPr>
        </p:nvSpPr>
        <p:spPr>
          <a:xfrm>
            <a:off x="8241030" y="381317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R(</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,25)</a:t>
            </a:r>
            <a:endParaRPr lang="en-US" altLang="zh-CN" sz="2000" b="1">
              <a:latin typeface="Times New Roman" panose="02020603050405020304" charset="0"/>
              <a:cs typeface="Times New Roman" panose="02020603050405020304" charset="0"/>
            </a:endParaRPr>
          </a:p>
          <a:p>
            <a:pPr algn="ctr"/>
            <a:endParaRPr lang="en-US" altLang="zh-CN" sz="2000" b="1">
              <a:latin typeface="Times New Roman" panose="02020603050405020304" charset="0"/>
              <a:cs typeface="Times New Roman" panose="02020603050405020304" charset="0"/>
            </a:endParaRPr>
          </a:p>
        </p:txBody>
      </p:sp>
      <p:sp>
        <p:nvSpPr>
          <p:cNvPr id="21" name="文本框 20"/>
          <p:cNvSpPr txBox="1"/>
          <p:nvPr>
            <p:custDataLst>
              <p:tags r:id="rId9"/>
            </p:custDataLst>
          </p:nvPr>
        </p:nvSpPr>
        <p:spPr>
          <a:xfrm>
            <a:off x="8609965" y="330771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30000">
                <a:latin typeface="Times New Roman" panose="02020603050405020304" charset="0"/>
                <a:cs typeface="Times New Roman" panose="02020603050405020304" charset="0"/>
              </a:rPr>
              <a:t>’</a:t>
            </a:r>
            <a:r>
              <a:rPr lang="en-US" altLang="zh-CN" sz="2000" b="1" baseline="-25000">
                <a:latin typeface="Times New Roman" panose="02020603050405020304" charset="0"/>
                <a:cs typeface="Times New Roman" panose="02020603050405020304" charset="0"/>
              </a:rPr>
              <a:t>A</a:t>
            </a:r>
            <a:endParaRPr lang="en-US" altLang="zh-CN" sz="2000" b="1" baseline="-25000">
              <a:latin typeface="Times New Roman" panose="02020603050405020304" charset="0"/>
              <a:cs typeface="Times New Roman" panose="02020603050405020304" charset="0"/>
            </a:endParaRPr>
          </a:p>
        </p:txBody>
      </p:sp>
      <p:sp>
        <p:nvSpPr>
          <p:cNvPr id="22" name="矩形 21"/>
          <p:cNvSpPr/>
          <p:nvPr>
            <p:custDataLst>
              <p:tags r:id="rId10"/>
            </p:custDataLst>
          </p:nvPr>
        </p:nvSpPr>
        <p:spPr>
          <a:xfrm>
            <a:off x="5462905" y="4973955"/>
            <a:ext cx="1746250" cy="811530"/>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3" name="文本框 22"/>
          <p:cNvSpPr txBox="1"/>
          <p:nvPr>
            <p:custDataLst>
              <p:tags r:id="rId11"/>
            </p:custDataLst>
          </p:nvPr>
        </p:nvSpPr>
        <p:spPr>
          <a:xfrm>
            <a:off x="5622290" y="508063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R(</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,0)</a:t>
            </a:r>
            <a:endParaRPr lang="en-US" altLang="zh-CN" sz="2000" b="1">
              <a:latin typeface="Times New Roman" panose="02020603050405020304" charset="0"/>
              <a:cs typeface="Times New Roman" panose="02020603050405020304" charset="0"/>
            </a:endParaRPr>
          </a:p>
          <a:p>
            <a:pPr algn="ctr"/>
            <a:r>
              <a:rPr lang="en-US" altLang="zh-CN" sz="2000" b="1">
                <a:latin typeface="Times New Roman" panose="02020603050405020304" charset="0"/>
                <a:cs typeface="Times New Roman" panose="02020603050405020304" charset="0"/>
              </a:rPr>
              <a:t>W(</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,25)</a:t>
            </a:r>
            <a:endParaRPr lang="en-US" altLang="zh-CN" sz="2000" b="1">
              <a:latin typeface="Times New Roman" panose="02020603050405020304" charset="0"/>
              <a:cs typeface="Times New Roman" panose="02020603050405020304" charset="0"/>
            </a:endParaRPr>
          </a:p>
        </p:txBody>
      </p:sp>
      <p:sp>
        <p:nvSpPr>
          <p:cNvPr id="24" name="文本框 23"/>
          <p:cNvSpPr txBox="1"/>
          <p:nvPr>
            <p:custDataLst>
              <p:tags r:id="rId12"/>
            </p:custDataLst>
          </p:nvPr>
        </p:nvSpPr>
        <p:spPr>
          <a:xfrm>
            <a:off x="5991225" y="578548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25000">
                <a:latin typeface="Times New Roman" panose="02020603050405020304" charset="0"/>
                <a:cs typeface="Times New Roman" panose="02020603050405020304" charset="0"/>
              </a:rPr>
              <a:t>B</a:t>
            </a:r>
            <a:endParaRPr lang="en-US" altLang="zh-CN" sz="2000" b="1" baseline="-25000">
              <a:latin typeface="Times New Roman" panose="02020603050405020304" charset="0"/>
              <a:cs typeface="Times New Roman" panose="02020603050405020304" charset="0"/>
            </a:endParaRPr>
          </a:p>
        </p:txBody>
      </p:sp>
      <p:cxnSp>
        <p:nvCxnSpPr>
          <p:cNvPr id="28" name="直接箭头连接符 27"/>
          <p:cNvCxnSpPr>
            <a:stCxn id="18" idx="2"/>
            <a:endCxn id="13" idx="1"/>
          </p:cNvCxnSpPr>
          <p:nvPr/>
        </p:nvCxnSpPr>
        <p:spPr>
          <a:xfrm flipV="1">
            <a:off x="3462020" y="2739390"/>
            <a:ext cx="2000885" cy="967105"/>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cxnSp>
        <p:nvCxnSpPr>
          <p:cNvPr id="29" name="直接箭头连接符 28"/>
          <p:cNvCxnSpPr>
            <a:endCxn id="22" idx="1"/>
          </p:cNvCxnSpPr>
          <p:nvPr/>
        </p:nvCxnSpPr>
        <p:spPr>
          <a:xfrm>
            <a:off x="3442335" y="4225925"/>
            <a:ext cx="2020570" cy="1153795"/>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cxnSp>
        <p:nvCxnSpPr>
          <p:cNvPr id="30" name="直接箭头连接符 29"/>
          <p:cNvCxnSpPr>
            <a:stCxn id="22" idx="3"/>
          </p:cNvCxnSpPr>
          <p:nvPr/>
        </p:nvCxnSpPr>
        <p:spPr>
          <a:xfrm flipV="1">
            <a:off x="7209155" y="4199255"/>
            <a:ext cx="1766570" cy="1180465"/>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sp>
        <p:nvSpPr>
          <p:cNvPr id="31" name="文本框 30"/>
          <p:cNvSpPr txBox="1"/>
          <p:nvPr/>
        </p:nvSpPr>
        <p:spPr>
          <a:xfrm>
            <a:off x="3627755" y="2433320"/>
            <a:ext cx="707390" cy="368300"/>
          </a:xfrm>
          <a:prstGeom prst="rect">
            <a:avLst/>
          </a:prstGeom>
          <a:noFill/>
        </p:spPr>
        <p:txBody>
          <a:bodyPr wrap="square" rtlCol="0">
            <a:spAutoFit/>
          </a:bodyPr>
          <a:p>
            <a:r>
              <a:rPr lang="en-US" altLang="zh-CN" b="1">
                <a:solidFill>
                  <a:srgbClr val="FF0000"/>
                </a:solidFill>
                <a:latin typeface="Times New Roman" panose="02020603050405020304" charset="0"/>
                <a:cs typeface="Times New Roman" panose="02020603050405020304" charset="0"/>
              </a:rPr>
              <a:t>WW</a:t>
            </a:r>
            <a:endParaRPr lang="en-US" altLang="zh-CN" b="1">
              <a:solidFill>
                <a:srgbClr val="FF0000"/>
              </a:solidFill>
              <a:latin typeface="Times New Roman" panose="02020603050405020304" charset="0"/>
              <a:cs typeface="Times New Roman" panose="02020603050405020304" charset="0"/>
            </a:endParaRPr>
          </a:p>
        </p:txBody>
      </p:sp>
      <p:sp>
        <p:nvSpPr>
          <p:cNvPr id="32" name="文本框 31"/>
          <p:cNvSpPr txBox="1"/>
          <p:nvPr/>
        </p:nvSpPr>
        <p:spPr>
          <a:xfrm>
            <a:off x="4440555" y="4582795"/>
            <a:ext cx="58039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WR</a:t>
            </a:r>
            <a:endParaRPr lang="en-US" altLang="zh-CN" b="1">
              <a:latin typeface="Times New Roman" panose="02020603050405020304" charset="0"/>
              <a:cs typeface="Times New Roman" panose="02020603050405020304" charset="0"/>
            </a:endParaRPr>
          </a:p>
        </p:txBody>
      </p:sp>
      <p:sp>
        <p:nvSpPr>
          <p:cNvPr id="33" name="文本框 32"/>
          <p:cNvSpPr txBox="1"/>
          <p:nvPr/>
        </p:nvSpPr>
        <p:spPr>
          <a:xfrm>
            <a:off x="8029575" y="4712335"/>
            <a:ext cx="58039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WR</a:t>
            </a:r>
            <a:endParaRPr lang="en-US" altLang="zh-CN" b="1">
              <a:latin typeface="Times New Roman" panose="02020603050405020304" charset="0"/>
              <a:cs typeface="Times New Roman" panose="02020603050405020304" charset="0"/>
            </a:endParaRPr>
          </a:p>
        </p:txBody>
      </p:sp>
      <p:sp>
        <p:nvSpPr>
          <p:cNvPr id="2" name="文本框 1"/>
          <p:cNvSpPr txBox="1"/>
          <p:nvPr/>
        </p:nvSpPr>
        <p:spPr>
          <a:xfrm>
            <a:off x="4149725" y="6113780"/>
            <a:ext cx="4243705" cy="460375"/>
          </a:xfrm>
          <a:prstGeom prst="rect">
            <a:avLst/>
          </a:prstGeom>
          <a:noFill/>
        </p:spPr>
        <p:txBody>
          <a:bodyPr wrap="square" rtlCol="0">
            <a:spAutoFit/>
          </a:bodyPr>
          <a:p>
            <a:pPr algn="ctr"/>
            <a:r>
              <a:rPr lang="en-US" altLang="zh-CN" sz="2400" b="1">
                <a:solidFill>
                  <a:srgbClr val="0070C0"/>
                </a:solidFill>
                <a:latin typeface="Times New Roman" panose="02020603050405020304" charset="0"/>
                <a:cs typeface="Times New Roman" panose="02020603050405020304" charset="0"/>
              </a:rPr>
              <a:t>RW</a:t>
            </a:r>
            <a:r>
              <a:rPr lang="en-US" altLang="zh-CN" sz="2400" b="1">
                <a:solidFill>
                  <a:schemeClr val="tx1"/>
                </a:solidFill>
                <a:latin typeface="Times New Roman" panose="02020603050405020304" charset="0"/>
                <a:cs typeface="Times New Roman" panose="02020603050405020304" charset="0"/>
              </a:rPr>
              <a:t>: “read-write” dependency</a:t>
            </a:r>
            <a:endParaRPr lang="en-US" altLang="zh-CN" sz="2400" b="1">
              <a:solidFill>
                <a:schemeClr val="tx1"/>
              </a:solidFill>
              <a:latin typeface="Times New Roman" panose="02020603050405020304" charset="0"/>
              <a:cs typeface="Times New Roman" panose="02020603050405020304" charset="0"/>
            </a:endParaRPr>
          </a:p>
        </p:txBody>
      </p:sp>
      <p:cxnSp>
        <p:nvCxnSpPr>
          <p:cNvPr id="4" name="曲线连接符 3"/>
          <p:cNvCxnSpPr/>
          <p:nvPr/>
        </p:nvCxnSpPr>
        <p:spPr>
          <a:xfrm rot="5400000" flipH="1" flipV="1">
            <a:off x="3978910" y="2221865"/>
            <a:ext cx="967105" cy="2000885"/>
          </a:xfrm>
          <a:prstGeom prst="curvedConnector4">
            <a:avLst>
              <a:gd name="adj1" fmla="val 109717"/>
              <a:gd name="adj2" fmla="val 94795"/>
            </a:avLst>
          </a:prstGeom>
          <a:ln w="19050" cap="flat" cmpd="sng" algn="ctr">
            <a:solidFill>
              <a:srgbClr val="FF0000"/>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6" name="曲线连接符 5"/>
          <p:cNvCxnSpPr>
            <a:endCxn id="22" idx="1"/>
          </p:cNvCxnSpPr>
          <p:nvPr/>
        </p:nvCxnSpPr>
        <p:spPr>
          <a:xfrm>
            <a:off x="3442335" y="4212590"/>
            <a:ext cx="2020570" cy="1167130"/>
          </a:xfrm>
          <a:prstGeom prst="curvedConnector3">
            <a:avLst>
              <a:gd name="adj1" fmla="val -1037"/>
            </a:avLst>
          </a:prstGeom>
          <a:ln w="19050" cap="flat" cmpd="sng" algn="ctr">
            <a:solidFill>
              <a:srgbClr val="FF0000"/>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8" name="文本框 7"/>
          <p:cNvSpPr txBox="1"/>
          <p:nvPr/>
        </p:nvSpPr>
        <p:spPr>
          <a:xfrm>
            <a:off x="4192905" y="3225800"/>
            <a:ext cx="58039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WR</a:t>
            </a:r>
            <a:endParaRPr lang="en-US" altLang="zh-CN" b="1">
              <a:latin typeface="Times New Roman" panose="02020603050405020304" charset="0"/>
              <a:cs typeface="Times New Roman" panose="02020603050405020304" charset="0"/>
            </a:endParaRPr>
          </a:p>
        </p:txBody>
      </p:sp>
      <p:sp>
        <p:nvSpPr>
          <p:cNvPr id="9" name="文本框 8"/>
          <p:cNvSpPr txBox="1"/>
          <p:nvPr/>
        </p:nvSpPr>
        <p:spPr>
          <a:xfrm>
            <a:off x="3442335" y="5092065"/>
            <a:ext cx="707390" cy="368300"/>
          </a:xfrm>
          <a:prstGeom prst="rect">
            <a:avLst/>
          </a:prstGeom>
          <a:noFill/>
        </p:spPr>
        <p:txBody>
          <a:bodyPr wrap="square" rtlCol="0">
            <a:spAutoFit/>
          </a:bodyPr>
          <a:p>
            <a:r>
              <a:rPr lang="en-US" altLang="zh-CN" b="1">
                <a:solidFill>
                  <a:srgbClr val="FF0000"/>
                </a:solidFill>
                <a:latin typeface="Times New Roman" panose="02020603050405020304" charset="0"/>
                <a:cs typeface="Times New Roman" panose="02020603050405020304" charset="0"/>
              </a:rPr>
              <a:t>WW</a:t>
            </a:r>
            <a:endParaRPr lang="en-US" altLang="zh-CN" b="1">
              <a:solidFill>
                <a:srgbClr val="FF0000"/>
              </a:solidFill>
              <a:latin typeface="Times New Roman" panose="02020603050405020304" charset="0"/>
              <a:cs typeface="Times New Roman" panose="02020603050405020304" charset="0"/>
            </a:endParaRPr>
          </a:p>
        </p:txBody>
      </p:sp>
      <p:cxnSp>
        <p:nvCxnSpPr>
          <p:cNvPr id="25" name="直接箭头连接符 24"/>
          <p:cNvCxnSpPr/>
          <p:nvPr/>
        </p:nvCxnSpPr>
        <p:spPr>
          <a:xfrm>
            <a:off x="5772150" y="3147060"/>
            <a:ext cx="0" cy="1828800"/>
          </a:xfrm>
          <a:prstGeom prst="straightConnector1">
            <a:avLst/>
          </a:prstGeom>
          <a:ln w="19050" cap="flat" cmpd="sng" algn="ctr">
            <a:solidFill>
              <a:srgbClr val="0070C0"/>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27" name="文本框 26"/>
          <p:cNvSpPr txBox="1"/>
          <p:nvPr/>
        </p:nvSpPr>
        <p:spPr>
          <a:xfrm>
            <a:off x="5253355" y="3880485"/>
            <a:ext cx="580390" cy="368300"/>
          </a:xfrm>
          <a:prstGeom prst="rect">
            <a:avLst/>
          </a:prstGeom>
          <a:noFill/>
        </p:spPr>
        <p:txBody>
          <a:bodyPr wrap="square" rtlCol="0">
            <a:spAutoFit/>
          </a:bodyPr>
          <a:p>
            <a:r>
              <a:rPr lang="en-US" altLang="zh-CN" b="1">
                <a:solidFill>
                  <a:srgbClr val="0070C0"/>
                </a:solidFill>
                <a:latin typeface="Times New Roman" panose="02020603050405020304" charset="0"/>
                <a:cs typeface="Times New Roman" panose="02020603050405020304" charset="0"/>
                <a:sym typeface="+mn-ea"/>
              </a:rPr>
              <a:t>RW</a:t>
            </a:r>
            <a:endParaRPr lang="en-US" altLang="zh-CN" b="1">
              <a:solidFill>
                <a:srgbClr val="0070C0"/>
              </a:solidFill>
              <a:latin typeface="Times New Roman" panose="02020603050405020304" charset="0"/>
              <a:cs typeface="Times New Roman" panose="02020603050405020304" charset="0"/>
            </a:endParaRPr>
          </a:p>
        </p:txBody>
      </p:sp>
      <p:sp>
        <p:nvSpPr>
          <p:cNvPr id="35" name="文本框 34"/>
          <p:cNvSpPr txBox="1"/>
          <p:nvPr/>
        </p:nvSpPr>
        <p:spPr>
          <a:xfrm>
            <a:off x="2697480" y="1461770"/>
            <a:ext cx="6602095"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T</a:t>
            </a:r>
            <a:r>
              <a:rPr lang="en-US" altLang="zh-CN" sz="2400" baseline="-25000">
                <a:latin typeface="Times New Roman" panose="02020603050405020304" charset="0"/>
                <a:cs typeface="Times New Roman" panose="02020603050405020304" charset="0"/>
              </a:rPr>
              <a:t>B</a:t>
            </a:r>
            <a:r>
              <a:rPr lang="en-US" altLang="zh-CN" sz="2400">
                <a:latin typeface="Times New Roman" panose="02020603050405020304" charset="0"/>
                <a:cs typeface="Times New Roman" panose="02020603050405020304" charset="0"/>
              </a:rPr>
              <a:t> reads from T</a:t>
            </a:r>
            <a:r>
              <a:rPr lang="en-US" altLang="zh-CN" sz="2400" baseline="-25000">
                <a:latin typeface="Times New Roman" panose="02020603050405020304" charset="0"/>
                <a:cs typeface="Times New Roman" panose="02020603050405020304" charset="0"/>
              </a:rPr>
              <a:t>0</a:t>
            </a:r>
            <a:r>
              <a:rPr lang="en-US" altLang="zh-CN" sz="2400">
                <a:latin typeface="Times New Roman" panose="02020603050405020304" charset="0"/>
                <a:cs typeface="Times New Roman" panose="02020603050405020304" charset="0"/>
              </a:rPr>
              <a:t> which is overwritten by T</a:t>
            </a:r>
            <a:r>
              <a:rPr lang="en-US" altLang="zh-CN" sz="2400" baseline="-25000">
                <a:latin typeface="Times New Roman" panose="02020603050405020304" charset="0"/>
                <a:cs typeface="Times New Roman" panose="02020603050405020304" charset="0"/>
              </a:rPr>
              <a:t>A</a:t>
            </a:r>
            <a:endParaRPr lang="en-US" altLang="zh-CN" sz="2400" baseline="-25000">
              <a:latin typeface="Times New Roman" panose="02020603050405020304" charset="0"/>
              <a:cs typeface="Times New Roman" panose="02020603050405020304" charset="0"/>
            </a:endParaRPr>
          </a:p>
        </p:txBody>
      </p:sp>
      <p:sp>
        <p:nvSpPr>
          <p:cNvPr id="11" name="文本框 10"/>
          <p:cNvSpPr txBox="1"/>
          <p:nvPr/>
        </p:nvSpPr>
        <p:spPr>
          <a:xfrm>
            <a:off x="6824980" y="3875405"/>
            <a:ext cx="580390" cy="368300"/>
          </a:xfrm>
          <a:prstGeom prst="rect">
            <a:avLst/>
          </a:prstGeom>
          <a:noFill/>
        </p:spPr>
        <p:txBody>
          <a:bodyPr wrap="square" rtlCol="0">
            <a:spAutoFit/>
          </a:bodyPr>
          <a:p>
            <a:r>
              <a:rPr lang="en-US" altLang="zh-CN" b="1">
                <a:solidFill>
                  <a:srgbClr val="0070C0"/>
                </a:solidFill>
                <a:latin typeface="Times New Roman" panose="02020603050405020304" charset="0"/>
                <a:cs typeface="Times New Roman" panose="02020603050405020304" charset="0"/>
                <a:sym typeface="+mn-ea"/>
              </a:rPr>
              <a:t>RW</a:t>
            </a:r>
            <a:endParaRPr lang="en-US" altLang="zh-CN" b="1">
              <a:solidFill>
                <a:srgbClr val="0070C0"/>
              </a:solidFill>
              <a:latin typeface="Times New Roman" panose="02020603050405020304" charset="0"/>
              <a:cs typeface="Times New Roman" panose="02020603050405020304" charset="0"/>
            </a:endParaRPr>
          </a:p>
        </p:txBody>
      </p:sp>
      <p:cxnSp>
        <p:nvCxnSpPr>
          <p:cNvPr id="12" name="直接箭头连接符 11"/>
          <p:cNvCxnSpPr/>
          <p:nvPr/>
        </p:nvCxnSpPr>
        <p:spPr>
          <a:xfrm flipV="1">
            <a:off x="6831965" y="3147060"/>
            <a:ext cx="0" cy="1835150"/>
          </a:xfrm>
          <a:prstGeom prst="straightConnector1">
            <a:avLst/>
          </a:prstGeom>
          <a:ln w="19050" cap="flat" cmpd="sng" algn="ctr">
            <a:solidFill>
              <a:srgbClr val="0070C0"/>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10594975" cy="521970"/>
          </a:xfrm>
        </p:spPr>
        <p:txBody>
          <a:bodyPr/>
          <a:lstStyle/>
          <a:p>
            <a:r>
              <a:rPr lang="en-US" altLang="zh-CN" dirty="0">
                <a:sym typeface="+mn-ea"/>
              </a:rPr>
              <a:t>Dependency Graph based Characterization of SER</a:t>
            </a:r>
            <a:endParaRPr lang="en-US" altLang="zh-CN" dirty="0"/>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sp>
        <p:nvSpPr>
          <p:cNvPr id="13" name="矩形 12"/>
          <p:cNvSpPr/>
          <p:nvPr>
            <p:custDataLst>
              <p:tags r:id="rId1"/>
            </p:custDataLst>
          </p:nvPr>
        </p:nvSpPr>
        <p:spPr>
          <a:xfrm>
            <a:off x="5462905" y="2333625"/>
            <a:ext cx="1746250" cy="811530"/>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4" name="文本框 13"/>
          <p:cNvSpPr txBox="1"/>
          <p:nvPr>
            <p:custDataLst>
              <p:tags r:id="rId2"/>
            </p:custDataLst>
          </p:nvPr>
        </p:nvSpPr>
        <p:spPr>
          <a:xfrm>
            <a:off x="5622290" y="244030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R(</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,0)</a:t>
            </a:r>
            <a:endParaRPr lang="en-US" altLang="zh-CN" sz="2000" b="1">
              <a:latin typeface="Times New Roman" panose="02020603050405020304" charset="0"/>
              <a:cs typeface="Times New Roman" panose="02020603050405020304" charset="0"/>
            </a:endParaRPr>
          </a:p>
          <a:p>
            <a:pPr algn="ctr"/>
            <a:r>
              <a:rPr lang="en-US" altLang="zh-CN" sz="2000" b="1">
                <a:latin typeface="Times New Roman" panose="02020603050405020304" charset="0"/>
                <a:cs typeface="Times New Roman" panose="02020603050405020304" charset="0"/>
              </a:rPr>
              <a:t>W(</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,50)</a:t>
            </a:r>
            <a:endParaRPr lang="en-US" altLang="zh-CN" sz="2000" b="1">
              <a:latin typeface="Times New Roman" panose="02020603050405020304" charset="0"/>
              <a:cs typeface="Times New Roman" panose="02020603050405020304" charset="0"/>
            </a:endParaRPr>
          </a:p>
        </p:txBody>
      </p:sp>
      <p:sp>
        <p:nvSpPr>
          <p:cNvPr id="15" name="文本框 14"/>
          <p:cNvSpPr txBox="1"/>
          <p:nvPr>
            <p:custDataLst>
              <p:tags r:id="rId3"/>
            </p:custDataLst>
          </p:nvPr>
        </p:nvSpPr>
        <p:spPr>
          <a:xfrm>
            <a:off x="5991225" y="193484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25000">
                <a:latin typeface="Times New Roman" panose="02020603050405020304" charset="0"/>
                <a:cs typeface="Times New Roman" panose="02020603050405020304" charset="0"/>
              </a:rPr>
              <a:t>A</a:t>
            </a:r>
            <a:endParaRPr lang="en-US" altLang="zh-CN" sz="2000" b="1" baseline="-25000">
              <a:latin typeface="Times New Roman" panose="02020603050405020304" charset="0"/>
              <a:cs typeface="Times New Roman" panose="02020603050405020304" charset="0"/>
            </a:endParaRPr>
          </a:p>
        </p:txBody>
      </p:sp>
      <p:sp>
        <p:nvSpPr>
          <p:cNvPr id="16" name="矩形 15"/>
          <p:cNvSpPr/>
          <p:nvPr>
            <p:custDataLst>
              <p:tags r:id="rId4"/>
            </p:custDataLst>
          </p:nvPr>
        </p:nvSpPr>
        <p:spPr>
          <a:xfrm>
            <a:off x="2588895" y="3706495"/>
            <a:ext cx="1746250" cy="513715"/>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7" name="文本框 16"/>
          <p:cNvSpPr txBox="1"/>
          <p:nvPr>
            <p:custDataLst>
              <p:tags r:id="rId5"/>
            </p:custDataLst>
          </p:nvPr>
        </p:nvSpPr>
        <p:spPr>
          <a:xfrm>
            <a:off x="2748280" y="381317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W(</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,0)</a:t>
            </a:r>
            <a:endParaRPr lang="en-US" altLang="zh-CN" sz="2000" b="1">
              <a:latin typeface="Times New Roman" panose="02020603050405020304" charset="0"/>
              <a:cs typeface="Times New Roman" panose="02020603050405020304" charset="0"/>
            </a:endParaRPr>
          </a:p>
        </p:txBody>
      </p:sp>
      <p:sp>
        <p:nvSpPr>
          <p:cNvPr id="18" name="文本框 17"/>
          <p:cNvSpPr txBox="1"/>
          <p:nvPr>
            <p:custDataLst>
              <p:tags r:id="rId6"/>
            </p:custDataLst>
          </p:nvPr>
        </p:nvSpPr>
        <p:spPr>
          <a:xfrm>
            <a:off x="3117215" y="330771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25000">
                <a:latin typeface="Times New Roman" panose="02020603050405020304" charset="0"/>
                <a:cs typeface="Times New Roman" panose="02020603050405020304" charset="0"/>
              </a:rPr>
              <a:t>0</a:t>
            </a:r>
            <a:endParaRPr lang="en-US" altLang="zh-CN" sz="2000" b="1" baseline="-25000">
              <a:latin typeface="Times New Roman" panose="02020603050405020304" charset="0"/>
              <a:cs typeface="Times New Roman" panose="02020603050405020304" charset="0"/>
            </a:endParaRPr>
          </a:p>
        </p:txBody>
      </p:sp>
      <p:sp>
        <p:nvSpPr>
          <p:cNvPr id="19" name="矩形 18"/>
          <p:cNvSpPr/>
          <p:nvPr>
            <p:custDataLst>
              <p:tags r:id="rId7"/>
            </p:custDataLst>
          </p:nvPr>
        </p:nvSpPr>
        <p:spPr>
          <a:xfrm>
            <a:off x="8081645" y="3706495"/>
            <a:ext cx="1746250" cy="513715"/>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0" name="文本框 19"/>
          <p:cNvSpPr txBox="1"/>
          <p:nvPr>
            <p:custDataLst>
              <p:tags r:id="rId8"/>
            </p:custDataLst>
          </p:nvPr>
        </p:nvSpPr>
        <p:spPr>
          <a:xfrm>
            <a:off x="8241030" y="381317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R(</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,25)</a:t>
            </a:r>
            <a:endParaRPr lang="en-US" altLang="zh-CN" sz="2000" b="1">
              <a:latin typeface="Times New Roman" panose="02020603050405020304" charset="0"/>
              <a:cs typeface="Times New Roman" panose="02020603050405020304" charset="0"/>
            </a:endParaRPr>
          </a:p>
          <a:p>
            <a:pPr algn="ctr"/>
            <a:endParaRPr lang="en-US" altLang="zh-CN" sz="2000" b="1">
              <a:latin typeface="Times New Roman" panose="02020603050405020304" charset="0"/>
              <a:cs typeface="Times New Roman" panose="02020603050405020304" charset="0"/>
            </a:endParaRPr>
          </a:p>
        </p:txBody>
      </p:sp>
      <p:sp>
        <p:nvSpPr>
          <p:cNvPr id="21" name="文本框 20"/>
          <p:cNvSpPr txBox="1"/>
          <p:nvPr>
            <p:custDataLst>
              <p:tags r:id="rId9"/>
            </p:custDataLst>
          </p:nvPr>
        </p:nvSpPr>
        <p:spPr>
          <a:xfrm>
            <a:off x="8609965" y="330771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30000">
                <a:latin typeface="Times New Roman" panose="02020603050405020304" charset="0"/>
                <a:cs typeface="Times New Roman" panose="02020603050405020304" charset="0"/>
              </a:rPr>
              <a:t>’</a:t>
            </a:r>
            <a:r>
              <a:rPr lang="en-US" altLang="zh-CN" sz="2000" b="1" baseline="-25000">
                <a:latin typeface="Times New Roman" panose="02020603050405020304" charset="0"/>
                <a:cs typeface="Times New Roman" panose="02020603050405020304" charset="0"/>
              </a:rPr>
              <a:t>A</a:t>
            </a:r>
            <a:endParaRPr lang="en-US" altLang="zh-CN" sz="2000" b="1" baseline="-25000">
              <a:latin typeface="Times New Roman" panose="02020603050405020304" charset="0"/>
              <a:cs typeface="Times New Roman" panose="02020603050405020304" charset="0"/>
            </a:endParaRPr>
          </a:p>
        </p:txBody>
      </p:sp>
      <p:sp>
        <p:nvSpPr>
          <p:cNvPr id="22" name="矩形 21"/>
          <p:cNvSpPr/>
          <p:nvPr>
            <p:custDataLst>
              <p:tags r:id="rId10"/>
            </p:custDataLst>
          </p:nvPr>
        </p:nvSpPr>
        <p:spPr>
          <a:xfrm>
            <a:off x="5462905" y="4973955"/>
            <a:ext cx="1746250" cy="811530"/>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3" name="文本框 22"/>
          <p:cNvSpPr txBox="1"/>
          <p:nvPr>
            <p:custDataLst>
              <p:tags r:id="rId11"/>
            </p:custDataLst>
          </p:nvPr>
        </p:nvSpPr>
        <p:spPr>
          <a:xfrm>
            <a:off x="5622290" y="508063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R(</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,0)</a:t>
            </a:r>
            <a:endParaRPr lang="en-US" altLang="zh-CN" sz="2000" b="1">
              <a:latin typeface="Times New Roman" panose="02020603050405020304" charset="0"/>
              <a:cs typeface="Times New Roman" panose="02020603050405020304" charset="0"/>
            </a:endParaRPr>
          </a:p>
          <a:p>
            <a:pPr algn="ctr"/>
            <a:r>
              <a:rPr lang="en-US" altLang="zh-CN" sz="2000" b="1">
                <a:latin typeface="Times New Roman" panose="02020603050405020304" charset="0"/>
                <a:cs typeface="Times New Roman" panose="02020603050405020304" charset="0"/>
              </a:rPr>
              <a:t>W(</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,25)</a:t>
            </a:r>
            <a:endParaRPr lang="en-US" altLang="zh-CN" sz="2000" b="1">
              <a:latin typeface="Times New Roman" panose="02020603050405020304" charset="0"/>
              <a:cs typeface="Times New Roman" panose="02020603050405020304" charset="0"/>
            </a:endParaRPr>
          </a:p>
        </p:txBody>
      </p:sp>
      <p:sp>
        <p:nvSpPr>
          <p:cNvPr id="24" name="文本框 23"/>
          <p:cNvSpPr txBox="1"/>
          <p:nvPr>
            <p:custDataLst>
              <p:tags r:id="rId12"/>
            </p:custDataLst>
          </p:nvPr>
        </p:nvSpPr>
        <p:spPr>
          <a:xfrm>
            <a:off x="5991225" y="578548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25000">
                <a:latin typeface="Times New Roman" panose="02020603050405020304" charset="0"/>
                <a:cs typeface="Times New Roman" panose="02020603050405020304" charset="0"/>
              </a:rPr>
              <a:t>B</a:t>
            </a:r>
            <a:endParaRPr lang="en-US" altLang="zh-CN" sz="2000" b="1" baseline="-25000">
              <a:latin typeface="Times New Roman" panose="02020603050405020304" charset="0"/>
              <a:cs typeface="Times New Roman" panose="02020603050405020304" charset="0"/>
            </a:endParaRPr>
          </a:p>
        </p:txBody>
      </p:sp>
      <p:cxnSp>
        <p:nvCxnSpPr>
          <p:cNvPr id="28" name="直接箭头连接符 27"/>
          <p:cNvCxnSpPr>
            <a:stCxn id="18" idx="2"/>
            <a:endCxn id="13" idx="1"/>
          </p:cNvCxnSpPr>
          <p:nvPr/>
        </p:nvCxnSpPr>
        <p:spPr>
          <a:xfrm flipV="1">
            <a:off x="3462020" y="2739390"/>
            <a:ext cx="2000885" cy="967105"/>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cxnSp>
        <p:nvCxnSpPr>
          <p:cNvPr id="29" name="直接箭头连接符 28"/>
          <p:cNvCxnSpPr>
            <a:endCxn id="22" idx="1"/>
          </p:cNvCxnSpPr>
          <p:nvPr/>
        </p:nvCxnSpPr>
        <p:spPr>
          <a:xfrm>
            <a:off x="3442335" y="4225925"/>
            <a:ext cx="2020570" cy="1153795"/>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cxnSp>
        <p:nvCxnSpPr>
          <p:cNvPr id="30" name="直接箭头连接符 29"/>
          <p:cNvCxnSpPr>
            <a:stCxn id="22" idx="3"/>
          </p:cNvCxnSpPr>
          <p:nvPr/>
        </p:nvCxnSpPr>
        <p:spPr>
          <a:xfrm flipV="1">
            <a:off x="7209155" y="4199255"/>
            <a:ext cx="1766570" cy="1180465"/>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sp>
        <p:nvSpPr>
          <p:cNvPr id="31" name="文本框 30"/>
          <p:cNvSpPr txBox="1"/>
          <p:nvPr/>
        </p:nvSpPr>
        <p:spPr>
          <a:xfrm>
            <a:off x="3627755" y="2433320"/>
            <a:ext cx="707390" cy="368300"/>
          </a:xfrm>
          <a:prstGeom prst="rect">
            <a:avLst/>
          </a:prstGeom>
          <a:noFill/>
        </p:spPr>
        <p:txBody>
          <a:bodyPr wrap="square" rtlCol="0">
            <a:spAutoFit/>
          </a:bodyPr>
          <a:p>
            <a:r>
              <a:rPr lang="en-US" altLang="zh-CN" b="1">
                <a:solidFill>
                  <a:srgbClr val="FF0000"/>
                </a:solidFill>
                <a:latin typeface="Times New Roman" panose="02020603050405020304" charset="0"/>
                <a:cs typeface="Times New Roman" panose="02020603050405020304" charset="0"/>
              </a:rPr>
              <a:t>WW</a:t>
            </a:r>
            <a:endParaRPr lang="en-US" altLang="zh-CN" b="1">
              <a:solidFill>
                <a:srgbClr val="FF0000"/>
              </a:solidFill>
              <a:latin typeface="Times New Roman" panose="02020603050405020304" charset="0"/>
              <a:cs typeface="Times New Roman" panose="02020603050405020304" charset="0"/>
            </a:endParaRPr>
          </a:p>
        </p:txBody>
      </p:sp>
      <p:sp>
        <p:nvSpPr>
          <p:cNvPr id="32" name="文本框 31"/>
          <p:cNvSpPr txBox="1"/>
          <p:nvPr/>
        </p:nvSpPr>
        <p:spPr>
          <a:xfrm>
            <a:off x="4440555" y="4582795"/>
            <a:ext cx="58039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WR</a:t>
            </a:r>
            <a:endParaRPr lang="en-US" altLang="zh-CN" b="1">
              <a:latin typeface="Times New Roman" panose="02020603050405020304" charset="0"/>
              <a:cs typeface="Times New Roman" panose="02020603050405020304" charset="0"/>
            </a:endParaRPr>
          </a:p>
        </p:txBody>
      </p:sp>
      <p:sp>
        <p:nvSpPr>
          <p:cNvPr id="33" name="文本框 32"/>
          <p:cNvSpPr txBox="1"/>
          <p:nvPr/>
        </p:nvSpPr>
        <p:spPr>
          <a:xfrm>
            <a:off x="8029575" y="4712335"/>
            <a:ext cx="58039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WR</a:t>
            </a:r>
            <a:endParaRPr lang="en-US" altLang="zh-CN" b="1">
              <a:latin typeface="Times New Roman" panose="02020603050405020304" charset="0"/>
              <a:cs typeface="Times New Roman" panose="02020603050405020304" charset="0"/>
            </a:endParaRPr>
          </a:p>
        </p:txBody>
      </p:sp>
      <p:sp>
        <p:nvSpPr>
          <p:cNvPr id="2" name="文本框 1"/>
          <p:cNvSpPr txBox="1"/>
          <p:nvPr/>
        </p:nvSpPr>
        <p:spPr>
          <a:xfrm>
            <a:off x="2094865" y="6086475"/>
            <a:ext cx="7860665" cy="460375"/>
          </a:xfrm>
          <a:prstGeom prst="rect">
            <a:avLst/>
          </a:prstGeom>
          <a:noFill/>
        </p:spPr>
        <p:txBody>
          <a:bodyPr wrap="square" rtlCol="0">
            <a:spAutoFit/>
          </a:bodyPr>
          <a:p>
            <a:pPr algn="ctr"/>
            <a:r>
              <a:rPr lang="en-US" altLang="zh-CN" sz="2400" b="1">
                <a:solidFill>
                  <a:schemeClr val="tx1"/>
                </a:solidFill>
                <a:latin typeface="Times New Roman" panose="02020603050405020304" charset="0"/>
                <a:cs typeface="Times New Roman" panose="02020603050405020304" charset="0"/>
              </a:rPr>
              <a:t>undesired cycle for SER:T</a:t>
            </a:r>
            <a:r>
              <a:rPr lang="en-US" altLang="zh-CN" sz="2400" b="1" baseline="-25000">
                <a:solidFill>
                  <a:schemeClr val="tx1"/>
                </a:solidFill>
                <a:latin typeface="Times New Roman" panose="02020603050405020304" charset="0"/>
                <a:cs typeface="Times New Roman" panose="02020603050405020304" charset="0"/>
              </a:rPr>
              <a:t>A               </a:t>
            </a:r>
            <a:r>
              <a:rPr lang="en-US" altLang="zh-CN" sz="2400" b="1">
                <a:solidFill>
                  <a:schemeClr val="tx1"/>
                </a:solidFill>
                <a:latin typeface="Times New Roman" panose="02020603050405020304" charset="0"/>
                <a:cs typeface="Times New Roman" panose="02020603050405020304" charset="0"/>
              </a:rPr>
              <a:t>T</a:t>
            </a:r>
            <a:r>
              <a:rPr lang="en-US" altLang="zh-CN" sz="2400" b="1" baseline="-25000">
                <a:solidFill>
                  <a:schemeClr val="tx1"/>
                </a:solidFill>
                <a:latin typeface="Times New Roman" panose="02020603050405020304" charset="0"/>
                <a:cs typeface="Times New Roman" panose="02020603050405020304" charset="0"/>
              </a:rPr>
              <a:t>B</a:t>
            </a:r>
            <a:r>
              <a:rPr lang="en-US" altLang="zh-CN" sz="2400" b="1">
                <a:solidFill>
                  <a:schemeClr val="tx1"/>
                </a:solidFill>
                <a:latin typeface="Times New Roman" panose="02020603050405020304" charset="0"/>
                <a:cs typeface="Times New Roman" panose="02020603050405020304" charset="0"/>
              </a:rPr>
              <a:t>          T</a:t>
            </a:r>
            <a:r>
              <a:rPr lang="en-US" altLang="zh-CN" sz="2400" b="1" baseline="-25000">
                <a:solidFill>
                  <a:schemeClr val="tx1"/>
                </a:solidFill>
                <a:latin typeface="Times New Roman" panose="02020603050405020304" charset="0"/>
                <a:cs typeface="Times New Roman" panose="02020603050405020304" charset="0"/>
              </a:rPr>
              <a:t>A</a:t>
            </a:r>
            <a:endParaRPr lang="en-US" altLang="zh-CN" sz="2400" b="1" baseline="-25000">
              <a:solidFill>
                <a:schemeClr val="tx1"/>
              </a:solidFill>
              <a:latin typeface="Times New Roman" panose="02020603050405020304" charset="0"/>
              <a:cs typeface="Times New Roman" panose="02020603050405020304" charset="0"/>
            </a:endParaRPr>
          </a:p>
        </p:txBody>
      </p:sp>
      <p:cxnSp>
        <p:nvCxnSpPr>
          <p:cNvPr id="4" name="曲线连接符 3"/>
          <p:cNvCxnSpPr/>
          <p:nvPr/>
        </p:nvCxnSpPr>
        <p:spPr>
          <a:xfrm rot="5400000" flipH="1" flipV="1">
            <a:off x="3978910" y="2221865"/>
            <a:ext cx="967105" cy="2000885"/>
          </a:xfrm>
          <a:prstGeom prst="curvedConnector4">
            <a:avLst>
              <a:gd name="adj1" fmla="val 109717"/>
              <a:gd name="adj2" fmla="val 94795"/>
            </a:avLst>
          </a:prstGeom>
          <a:ln w="19050" cap="flat" cmpd="sng" algn="ctr">
            <a:solidFill>
              <a:srgbClr val="FF0000"/>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6" name="曲线连接符 5"/>
          <p:cNvCxnSpPr>
            <a:endCxn id="22" idx="1"/>
          </p:cNvCxnSpPr>
          <p:nvPr/>
        </p:nvCxnSpPr>
        <p:spPr>
          <a:xfrm>
            <a:off x="3442335" y="4212590"/>
            <a:ext cx="2020570" cy="1167130"/>
          </a:xfrm>
          <a:prstGeom prst="curvedConnector3">
            <a:avLst>
              <a:gd name="adj1" fmla="val -1037"/>
            </a:avLst>
          </a:prstGeom>
          <a:ln w="19050" cap="flat" cmpd="sng" algn="ctr">
            <a:solidFill>
              <a:srgbClr val="FF0000"/>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8" name="文本框 7"/>
          <p:cNvSpPr txBox="1"/>
          <p:nvPr/>
        </p:nvSpPr>
        <p:spPr>
          <a:xfrm>
            <a:off x="4192905" y="3225800"/>
            <a:ext cx="58039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WR</a:t>
            </a:r>
            <a:endParaRPr lang="en-US" altLang="zh-CN" b="1">
              <a:latin typeface="Times New Roman" panose="02020603050405020304" charset="0"/>
              <a:cs typeface="Times New Roman" panose="02020603050405020304" charset="0"/>
            </a:endParaRPr>
          </a:p>
        </p:txBody>
      </p:sp>
      <p:sp>
        <p:nvSpPr>
          <p:cNvPr id="9" name="文本框 8"/>
          <p:cNvSpPr txBox="1"/>
          <p:nvPr/>
        </p:nvSpPr>
        <p:spPr>
          <a:xfrm>
            <a:off x="3442335" y="5092065"/>
            <a:ext cx="707390" cy="368300"/>
          </a:xfrm>
          <a:prstGeom prst="rect">
            <a:avLst/>
          </a:prstGeom>
          <a:noFill/>
        </p:spPr>
        <p:txBody>
          <a:bodyPr wrap="square" rtlCol="0">
            <a:spAutoFit/>
          </a:bodyPr>
          <a:p>
            <a:r>
              <a:rPr lang="en-US" altLang="zh-CN" b="1">
                <a:solidFill>
                  <a:srgbClr val="FF0000"/>
                </a:solidFill>
                <a:latin typeface="Times New Roman" panose="02020603050405020304" charset="0"/>
                <a:cs typeface="Times New Roman" panose="02020603050405020304" charset="0"/>
              </a:rPr>
              <a:t>WW</a:t>
            </a:r>
            <a:endParaRPr lang="en-US" altLang="zh-CN" b="1">
              <a:solidFill>
                <a:srgbClr val="FF0000"/>
              </a:solidFill>
              <a:latin typeface="Times New Roman" panose="02020603050405020304" charset="0"/>
              <a:cs typeface="Times New Roman" panose="02020603050405020304" charset="0"/>
            </a:endParaRPr>
          </a:p>
        </p:txBody>
      </p:sp>
      <p:cxnSp>
        <p:nvCxnSpPr>
          <p:cNvPr id="25" name="直接箭头连接符 24"/>
          <p:cNvCxnSpPr/>
          <p:nvPr/>
        </p:nvCxnSpPr>
        <p:spPr>
          <a:xfrm>
            <a:off x="5772150" y="3147060"/>
            <a:ext cx="0" cy="1828800"/>
          </a:xfrm>
          <a:prstGeom prst="straightConnector1">
            <a:avLst/>
          </a:prstGeom>
          <a:ln w="19050" cap="flat" cmpd="sng" algn="ctr">
            <a:solidFill>
              <a:srgbClr val="0070C0"/>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27" name="文本框 26"/>
          <p:cNvSpPr txBox="1"/>
          <p:nvPr/>
        </p:nvSpPr>
        <p:spPr>
          <a:xfrm>
            <a:off x="5253355" y="3880485"/>
            <a:ext cx="580390" cy="368300"/>
          </a:xfrm>
          <a:prstGeom prst="rect">
            <a:avLst/>
          </a:prstGeom>
          <a:noFill/>
        </p:spPr>
        <p:txBody>
          <a:bodyPr wrap="square" rtlCol="0">
            <a:spAutoFit/>
          </a:bodyPr>
          <a:p>
            <a:r>
              <a:rPr lang="en-US" altLang="zh-CN" b="1">
                <a:solidFill>
                  <a:srgbClr val="0070C0"/>
                </a:solidFill>
                <a:latin typeface="Times New Roman" panose="02020603050405020304" charset="0"/>
                <a:cs typeface="Times New Roman" panose="02020603050405020304" charset="0"/>
                <a:sym typeface="+mn-ea"/>
              </a:rPr>
              <a:t>RW</a:t>
            </a:r>
            <a:endParaRPr lang="en-US" altLang="zh-CN" b="1">
              <a:solidFill>
                <a:srgbClr val="0070C0"/>
              </a:solidFill>
              <a:latin typeface="Times New Roman" panose="02020603050405020304" charset="0"/>
              <a:cs typeface="Times New Roman" panose="02020603050405020304" charset="0"/>
            </a:endParaRPr>
          </a:p>
        </p:txBody>
      </p:sp>
      <p:sp>
        <p:nvSpPr>
          <p:cNvPr id="35" name="文本框 34"/>
          <p:cNvSpPr txBox="1"/>
          <p:nvPr/>
        </p:nvSpPr>
        <p:spPr>
          <a:xfrm>
            <a:off x="2697480" y="1461770"/>
            <a:ext cx="6602095"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T</a:t>
            </a:r>
            <a:r>
              <a:rPr lang="en-US" altLang="zh-CN" sz="2400" baseline="-25000">
                <a:latin typeface="Times New Roman" panose="02020603050405020304" charset="0"/>
                <a:cs typeface="Times New Roman" panose="02020603050405020304" charset="0"/>
              </a:rPr>
              <a:t>B</a:t>
            </a:r>
            <a:r>
              <a:rPr lang="en-US" altLang="zh-CN" sz="2400">
                <a:latin typeface="Times New Roman" panose="02020603050405020304" charset="0"/>
                <a:cs typeface="Times New Roman" panose="02020603050405020304" charset="0"/>
              </a:rPr>
              <a:t> reads from T</a:t>
            </a:r>
            <a:r>
              <a:rPr lang="en-US" altLang="zh-CN" sz="2400" baseline="-25000">
                <a:latin typeface="Times New Roman" panose="02020603050405020304" charset="0"/>
                <a:cs typeface="Times New Roman" panose="02020603050405020304" charset="0"/>
              </a:rPr>
              <a:t>0</a:t>
            </a:r>
            <a:r>
              <a:rPr lang="en-US" altLang="zh-CN" sz="2400">
                <a:latin typeface="Times New Roman" panose="02020603050405020304" charset="0"/>
                <a:cs typeface="Times New Roman" panose="02020603050405020304" charset="0"/>
              </a:rPr>
              <a:t> which is overwritten by T</a:t>
            </a:r>
            <a:r>
              <a:rPr lang="en-US" altLang="zh-CN" sz="2400" baseline="-25000">
                <a:latin typeface="Times New Roman" panose="02020603050405020304" charset="0"/>
                <a:cs typeface="Times New Roman" panose="02020603050405020304" charset="0"/>
              </a:rPr>
              <a:t>A</a:t>
            </a:r>
            <a:endParaRPr lang="en-US" altLang="zh-CN" sz="2400" baseline="-25000">
              <a:latin typeface="Times New Roman" panose="02020603050405020304" charset="0"/>
              <a:cs typeface="Times New Roman" panose="02020603050405020304" charset="0"/>
            </a:endParaRPr>
          </a:p>
        </p:txBody>
      </p:sp>
      <p:sp>
        <p:nvSpPr>
          <p:cNvPr id="11" name="文本框 10"/>
          <p:cNvSpPr txBox="1"/>
          <p:nvPr/>
        </p:nvSpPr>
        <p:spPr>
          <a:xfrm>
            <a:off x="6824980" y="3875405"/>
            <a:ext cx="580390" cy="368300"/>
          </a:xfrm>
          <a:prstGeom prst="rect">
            <a:avLst/>
          </a:prstGeom>
          <a:noFill/>
        </p:spPr>
        <p:txBody>
          <a:bodyPr wrap="square" rtlCol="0">
            <a:spAutoFit/>
          </a:bodyPr>
          <a:p>
            <a:r>
              <a:rPr lang="en-US" altLang="zh-CN" b="1">
                <a:solidFill>
                  <a:srgbClr val="0070C0"/>
                </a:solidFill>
                <a:latin typeface="Times New Roman" panose="02020603050405020304" charset="0"/>
                <a:cs typeface="Times New Roman" panose="02020603050405020304" charset="0"/>
                <a:sym typeface="+mn-ea"/>
              </a:rPr>
              <a:t>RW</a:t>
            </a:r>
            <a:endParaRPr lang="en-US" altLang="zh-CN" b="1">
              <a:solidFill>
                <a:srgbClr val="0070C0"/>
              </a:solidFill>
              <a:latin typeface="Times New Roman" panose="02020603050405020304" charset="0"/>
              <a:cs typeface="Times New Roman" panose="02020603050405020304" charset="0"/>
            </a:endParaRPr>
          </a:p>
        </p:txBody>
      </p:sp>
      <p:cxnSp>
        <p:nvCxnSpPr>
          <p:cNvPr id="12" name="直接箭头连接符 11"/>
          <p:cNvCxnSpPr/>
          <p:nvPr/>
        </p:nvCxnSpPr>
        <p:spPr>
          <a:xfrm flipV="1">
            <a:off x="6831965" y="3147060"/>
            <a:ext cx="0" cy="1835150"/>
          </a:xfrm>
          <a:prstGeom prst="straightConnector1">
            <a:avLst/>
          </a:prstGeom>
          <a:ln w="19050" cap="flat" cmpd="sng" algn="ctr">
            <a:solidFill>
              <a:srgbClr val="0070C0"/>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34" name="直接箭头连接符 33"/>
          <p:cNvCxnSpPr/>
          <p:nvPr/>
        </p:nvCxnSpPr>
        <p:spPr>
          <a:xfrm>
            <a:off x="6700520" y="6335395"/>
            <a:ext cx="704850"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6" name="文本框 35"/>
          <p:cNvSpPr txBox="1"/>
          <p:nvPr/>
        </p:nvSpPr>
        <p:spPr>
          <a:xfrm>
            <a:off x="6700520" y="6004560"/>
            <a:ext cx="580390" cy="368300"/>
          </a:xfrm>
          <a:prstGeom prst="rect">
            <a:avLst/>
          </a:prstGeom>
          <a:noFill/>
        </p:spPr>
        <p:txBody>
          <a:bodyPr wrap="square" rtlCol="0">
            <a:spAutoFit/>
          </a:bodyPr>
          <a:p>
            <a:r>
              <a:rPr lang="en-US" altLang="zh-CN" b="1">
                <a:solidFill>
                  <a:srgbClr val="0070C0"/>
                </a:solidFill>
                <a:latin typeface="Times New Roman" panose="02020603050405020304" charset="0"/>
                <a:cs typeface="Times New Roman" panose="02020603050405020304" charset="0"/>
              </a:rPr>
              <a:t>RW</a:t>
            </a:r>
            <a:endParaRPr lang="en-US" altLang="zh-CN" b="1">
              <a:solidFill>
                <a:srgbClr val="0070C0"/>
              </a:solidFill>
              <a:latin typeface="Times New Roman" panose="02020603050405020304" charset="0"/>
              <a:cs typeface="Times New Roman" panose="02020603050405020304" charset="0"/>
            </a:endParaRPr>
          </a:p>
        </p:txBody>
      </p:sp>
      <p:cxnSp>
        <p:nvCxnSpPr>
          <p:cNvPr id="37" name="直接箭头连接符 36"/>
          <p:cNvCxnSpPr/>
          <p:nvPr/>
        </p:nvCxnSpPr>
        <p:spPr>
          <a:xfrm>
            <a:off x="7820025" y="6341745"/>
            <a:ext cx="704850"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8" name="文本框 37"/>
          <p:cNvSpPr txBox="1"/>
          <p:nvPr/>
        </p:nvSpPr>
        <p:spPr>
          <a:xfrm>
            <a:off x="7820025" y="6004560"/>
            <a:ext cx="580390" cy="368300"/>
          </a:xfrm>
          <a:prstGeom prst="rect">
            <a:avLst/>
          </a:prstGeom>
          <a:noFill/>
        </p:spPr>
        <p:txBody>
          <a:bodyPr wrap="square" rtlCol="0">
            <a:spAutoFit/>
          </a:bodyPr>
          <a:p>
            <a:r>
              <a:rPr lang="en-US" altLang="zh-CN" b="1">
                <a:solidFill>
                  <a:srgbClr val="0070C0"/>
                </a:solidFill>
                <a:latin typeface="Times New Roman" panose="02020603050405020304" charset="0"/>
                <a:cs typeface="Times New Roman" panose="02020603050405020304" charset="0"/>
              </a:rPr>
              <a:t>RW</a:t>
            </a:r>
            <a:endParaRPr lang="en-US" altLang="zh-CN" b="1">
              <a:solidFill>
                <a:srgbClr val="0070C0"/>
              </a:solidFill>
              <a:latin typeface="Times New Roman" panose="02020603050405020304" charset="0"/>
              <a:cs typeface="Times New Roman" panose="020206030504050203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10594975" cy="521970"/>
          </a:xfrm>
        </p:spPr>
        <p:txBody>
          <a:bodyPr/>
          <a:lstStyle/>
          <a:p>
            <a:r>
              <a:rPr lang="en-US" altLang="zh-CN" dirty="0">
                <a:sym typeface="+mn-ea"/>
              </a:rPr>
              <a:t>Dependency Graph based Characterization of SER</a:t>
            </a:r>
            <a:endParaRPr lang="en-US" altLang="zh-CN" dirty="0"/>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sp>
        <p:nvSpPr>
          <p:cNvPr id="13" name="矩形 12"/>
          <p:cNvSpPr/>
          <p:nvPr>
            <p:custDataLst>
              <p:tags r:id="rId1"/>
            </p:custDataLst>
          </p:nvPr>
        </p:nvSpPr>
        <p:spPr>
          <a:xfrm>
            <a:off x="5462905" y="2333625"/>
            <a:ext cx="1746250" cy="811530"/>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4" name="文本框 13"/>
          <p:cNvSpPr txBox="1"/>
          <p:nvPr>
            <p:custDataLst>
              <p:tags r:id="rId2"/>
            </p:custDataLst>
          </p:nvPr>
        </p:nvSpPr>
        <p:spPr>
          <a:xfrm>
            <a:off x="5622290" y="244030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R(</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,0)</a:t>
            </a:r>
            <a:endParaRPr lang="en-US" altLang="zh-CN" sz="2000" b="1">
              <a:latin typeface="Times New Roman" panose="02020603050405020304" charset="0"/>
              <a:cs typeface="Times New Roman" panose="02020603050405020304" charset="0"/>
            </a:endParaRPr>
          </a:p>
          <a:p>
            <a:pPr algn="ctr"/>
            <a:r>
              <a:rPr lang="en-US" altLang="zh-CN" sz="2000" b="1">
                <a:latin typeface="Times New Roman" panose="02020603050405020304" charset="0"/>
                <a:cs typeface="Times New Roman" panose="02020603050405020304" charset="0"/>
              </a:rPr>
              <a:t>W(</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,50)</a:t>
            </a:r>
            <a:endParaRPr lang="en-US" altLang="zh-CN" sz="2000" b="1">
              <a:latin typeface="Times New Roman" panose="02020603050405020304" charset="0"/>
              <a:cs typeface="Times New Roman" panose="02020603050405020304" charset="0"/>
            </a:endParaRPr>
          </a:p>
        </p:txBody>
      </p:sp>
      <p:sp>
        <p:nvSpPr>
          <p:cNvPr id="15" name="文本框 14"/>
          <p:cNvSpPr txBox="1"/>
          <p:nvPr>
            <p:custDataLst>
              <p:tags r:id="rId3"/>
            </p:custDataLst>
          </p:nvPr>
        </p:nvSpPr>
        <p:spPr>
          <a:xfrm>
            <a:off x="5991225" y="193484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25000">
                <a:latin typeface="Times New Roman" panose="02020603050405020304" charset="0"/>
                <a:cs typeface="Times New Roman" panose="02020603050405020304" charset="0"/>
              </a:rPr>
              <a:t>A</a:t>
            </a:r>
            <a:endParaRPr lang="en-US" altLang="zh-CN" sz="2000" b="1" baseline="-25000">
              <a:latin typeface="Times New Roman" panose="02020603050405020304" charset="0"/>
              <a:cs typeface="Times New Roman" panose="02020603050405020304" charset="0"/>
            </a:endParaRPr>
          </a:p>
        </p:txBody>
      </p:sp>
      <p:sp>
        <p:nvSpPr>
          <p:cNvPr id="16" name="矩形 15"/>
          <p:cNvSpPr/>
          <p:nvPr>
            <p:custDataLst>
              <p:tags r:id="rId4"/>
            </p:custDataLst>
          </p:nvPr>
        </p:nvSpPr>
        <p:spPr>
          <a:xfrm>
            <a:off x="2588895" y="3706495"/>
            <a:ext cx="1746250" cy="513715"/>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7" name="文本框 16"/>
          <p:cNvSpPr txBox="1"/>
          <p:nvPr>
            <p:custDataLst>
              <p:tags r:id="rId5"/>
            </p:custDataLst>
          </p:nvPr>
        </p:nvSpPr>
        <p:spPr>
          <a:xfrm>
            <a:off x="2748280" y="381317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W(</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,0)</a:t>
            </a:r>
            <a:endParaRPr lang="en-US" altLang="zh-CN" sz="2000" b="1">
              <a:latin typeface="Times New Roman" panose="02020603050405020304" charset="0"/>
              <a:cs typeface="Times New Roman" panose="02020603050405020304" charset="0"/>
            </a:endParaRPr>
          </a:p>
        </p:txBody>
      </p:sp>
      <p:sp>
        <p:nvSpPr>
          <p:cNvPr id="18" name="文本框 17"/>
          <p:cNvSpPr txBox="1"/>
          <p:nvPr>
            <p:custDataLst>
              <p:tags r:id="rId6"/>
            </p:custDataLst>
          </p:nvPr>
        </p:nvSpPr>
        <p:spPr>
          <a:xfrm>
            <a:off x="3117215" y="330771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25000">
                <a:latin typeface="Times New Roman" panose="02020603050405020304" charset="0"/>
                <a:cs typeface="Times New Roman" panose="02020603050405020304" charset="0"/>
              </a:rPr>
              <a:t>0</a:t>
            </a:r>
            <a:endParaRPr lang="en-US" altLang="zh-CN" sz="2000" b="1" baseline="-25000">
              <a:latin typeface="Times New Roman" panose="02020603050405020304" charset="0"/>
              <a:cs typeface="Times New Roman" panose="02020603050405020304" charset="0"/>
            </a:endParaRPr>
          </a:p>
        </p:txBody>
      </p:sp>
      <p:sp>
        <p:nvSpPr>
          <p:cNvPr id="19" name="矩形 18"/>
          <p:cNvSpPr/>
          <p:nvPr>
            <p:custDataLst>
              <p:tags r:id="rId7"/>
            </p:custDataLst>
          </p:nvPr>
        </p:nvSpPr>
        <p:spPr>
          <a:xfrm>
            <a:off x="8081645" y="3706495"/>
            <a:ext cx="1746250" cy="513715"/>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0" name="文本框 19"/>
          <p:cNvSpPr txBox="1"/>
          <p:nvPr>
            <p:custDataLst>
              <p:tags r:id="rId8"/>
            </p:custDataLst>
          </p:nvPr>
        </p:nvSpPr>
        <p:spPr>
          <a:xfrm>
            <a:off x="8241030" y="381317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R(</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,25)</a:t>
            </a:r>
            <a:endParaRPr lang="en-US" altLang="zh-CN" sz="2000" b="1">
              <a:latin typeface="Times New Roman" panose="02020603050405020304" charset="0"/>
              <a:cs typeface="Times New Roman" panose="02020603050405020304" charset="0"/>
            </a:endParaRPr>
          </a:p>
          <a:p>
            <a:pPr algn="ctr"/>
            <a:endParaRPr lang="en-US" altLang="zh-CN" sz="2000" b="1">
              <a:latin typeface="Times New Roman" panose="02020603050405020304" charset="0"/>
              <a:cs typeface="Times New Roman" panose="02020603050405020304" charset="0"/>
            </a:endParaRPr>
          </a:p>
        </p:txBody>
      </p:sp>
      <p:sp>
        <p:nvSpPr>
          <p:cNvPr id="21" name="文本框 20"/>
          <p:cNvSpPr txBox="1"/>
          <p:nvPr>
            <p:custDataLst>
              <p:tags r:id="rId9"/>
            </p:custDataLst>
          </p:nvPr>
        </p:nvSpPr>
        <p:spPr>
          <a:xfrm>
            <a:off x="8609965" y="330771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30000">
                <a:latin typeface="Times New Roman" panose="02020603050405020304" charset="0"/>
                <a:cs typeface="Times New Roman" panose="02020603050405020304" charset="0"/>
              </a:rPr>
              <a:t>’</a:t>
            </a:r>
            <a:r>
              <a:rPr lang="en-US" altLang="zh-CN" sz="2000" b="1" baseline="-25000">
                <a:latin typeface="Times New Roman" panose="02020603050405020304" charset="0"/>
                <a:cs typeface="Times New Roman" panose="02020603050405020304" charset="0"/>
              </a:rPr>
              <a:t>A</a:t>
            </a:r>
            <a:endParaRPr lang="en-US" altLang="zh-CN" sz="2000" b="1" baseline="-25000">
              <a:latin typeface="Times New Roman" panose="02020603050405020304" charset="0"/>
              <a:cs typeface="Times New Roman" panose="02020603050405020304" charset="0"/>
            </a:endParaRPr>
          </a:p>
        </p:txBody>
      </p:sp>
      <p:sp>
        <p:nvSpPr>
          <p:cNvPr id="22" name="矩形 21"/>
          <p:cNvSpPr/>
          <p:nvPr>
            <p:custDataLst>
              <p:tags r:id="rId10"/>
            </p:custDataLst>
          </p:nvPr>
        </p:nvSpPr>
        <p:spPr>
          <a:xfrm>
            <a:off x="5462905" y="4973955"/>
            <a:ext cx="1746250" cy="811530"/>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3" name="文本框 22"/>
          <p:cNvSpPr txBox="1"/>
          <p:nvPr>
            <p:custDataLst>
              <p:tags r:id="rId11"/>
            </p:custDataLst>
          </p:nvPr>
        </p:nvSpPr>
        <p:spPr>
          <a:xfrm>
            <a:off x="5622290" y="508063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R(</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,0)</a:t>
            </a:r>
            <a:endParaRPr lang="en-US" altLang="zh-CN" sz="2000" b="1">
              <a:latin typeface="Times New Roman" panose="02020603050405020304" charset="0"/>
              <a:cs typeface="Times New Roman" panose="02020603050405020304" charset="0"/>
            </a:endParaRPr>
          </a:p>
          <a:p>
            <a:pPr algn="ctr"/>
            <a:r>
              <a:rPr lang="en-US" altLang="zh-CN" sz="2000" b="1">
                <a:latin typeface="Times New Roman" panose="02020603050405020304" charset="0"/>
                <a:cs typeface="Times New Roman" panose="02020603050405020304" charset="0"/>
              </a:rPr>
              <a:t>W(</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,25)</a:t>
            </a:r>
            <a:endParaRPr lang="en-US" altLang="zh-CN" sz="2000" b="1">
              <a:latin typeface="Times New Roman" panose="02020603050405020304" charset="0"/>
              <a:cs typeface="Times New Roman" panose="02020603050405020304" charset="0"/>
            </a:endParaRPr>
          </a:p>
        </p:txBody>
      </p:sp>
      <p:sp>
        <p:nvSpPr>
          <p:cNvPr id="24" name="文本框 23"/>
          <p:cNvSpPr txBox="1"/>
          <p:nvPr>
            <p:custDataLst>
              <p:tags r:id="rId12"/>
            </p:custDataLst>
          </p:nvPr>
        </p:nvSpPr>
        <p:spPr>
          <a:xfrm>
            <a:off x="5991225" y="578548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25000">
                <a:latin typeface="Times New Roman" panose="02020603050405020304" charset="0"/>
                <a:cs typeface="Times New Roman" panose="02020603050405020304" charset="0"/>
              </a:rPr>
              <a:t>B</a:t>
            </a:r>
            <a:endParaRPr lang="en-US" altLang="zh-CN" sz="2000" b="1" baseline="-25000">
              <a:latin typeface="Times New Roman" panose="02020603050405020304" charset="0"/>
              <a:cs typeface="Times New Roman" panose="02020603050405020304" charset="0"/>
            </a:endParaRPr>
          </a:p>
        </p:txBody>
      </p:sp>
      <p:cxnSp>
        <p:nvCxnSpPr>
          <p:cNvPr id="28" name="直接箭头连接符 27"/>
          <p:cNvCxnSpPr>
            <a:stCxn id="18" idx="2"/>
            <a:endCxn id="13" idx="1"/>
          </p:cNvCxnSpPr>
          <p:nvPr/>
        </p:nvCxnSpPr>
        <p:spPr>
          <a:xfrm flipV="1">
            <a:off x="3462020" y="2739390"/>
            <a:ext cx="2000885" cy="967105"/>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cxnSp>
        <p:nvCxnSpPr>
          <p:cNvPr id="29" name="直接箭头连接符 28"/>
          <p:cNvCxnSpPr>
            <a:endCxn id="22" idx="1"/>
          </p:cNvCxnSpPr>
          <p:nvPr/>
        </p:nvCxnSpPr>
        <p:spPr>
          <a:xfrm>
            <a:off x="3442335" y="4225925"/>
            <a:ext cx="2020570" cy="1153795"/>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cxnSp>
        <p:nvCxnSpPr>
          <p:cNvPr id="30" name="直接箭头连接符 29"/>
          <p:cNvCxnSpPr>
            <a:stCxn id="22" idx="3"/>
          </p:cNvCxnSpPr>
          <p:nvPr/>
        </p:nvCxnSpPr>
        <p:spPr>
          <a:xfrm flipV="1">
            <a:off x="7209155" y="4199255"/>
            <a:ext cx="1766570" cy="1180465"/>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sp>
        <p:nvSpPr>
          <p:cNvPr id="31" name="文本框 30"/>
          <p:cNvSpPr txBox="1"/>
          <p:nvPr/>
        </p:nvSpPr>
        <p:spPr>
          <a:xfrm>
            <a:off x="3627755" y="2433320"/>
            <a:ext cx="707390" cy="368300"/>
          </a:xfrm>
          <a:prstGeom prst="rect">
            <a:avLst/>
          </a:prstGeom>
          <a:noFill/>
        </p:spPr>
        <p:txBody>
          <a:bodyPr wrap="square" rtlCol="0">
            <a:spAutoFit/>
          </a:bodyPr>
          <a:p>
            <a:r>
              <a:rPr lang="en-US" altLang="zh-CN" b="1">
                <a:solidFill>
                  <a:srgbClr val="FF0000"/>
                </a:solidFill>
                <a:latin typeface="Times New Roman" panose="02020603050405020304" charset="0"/>
                <a:cs typeface="Times New Roman" panose="02020603050405020304" charset="0"/>
              </a:rPr>
              <a:t>WW</a:t>
            </a:r>
            <a:endParaRPr lang="en-US" altLang="zh-CN" b="1">
              <a:solidFill>
                <a:srgbClr val="FF0000"/>
              </a:solidFill>
              <a:latin typeface="Times New Roman" panose="02020603050405020304" charset="0"/>
              <a:cs typeface="Times New Roman" panose="02020603050405020304" charset="0"/>
            </a:endParaRPr>
          </a:p>
        </p:txBody>
      </p:sp>
      <p:sp>
        <p:nvSpPr>
          <p:cNvPr id="32" name="文本框 31"/>
          <p:cNvSpPr txBox="1"/>
          <p:nvPr/>
        </p:nvSpPr>
        <p:spPr>
          <a:xfrm>
            <a:off x="4440555" y="4582795"/>
            <a:ext cx="58039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WR</a:t>
            </a:r>
            <a:endParaRPr lang="en-US" altLang="zh-CN" b="1">
              <a:latin typeface="Times New Roman" panose="02020603050405020304" charset="0"/>
              <a:cs typeface="Times New Roman" panose="02020603050405020304" charset="0"/>
            </a:endParaRPr>
          </a:p>
        </p:txBody>
      </p:sp>
      <p:sp>
        <p:nvSpPr>
          <p:cNvPr id="33" name="文本框 32"/>
          <p:cNvSpPr txBox="1"/>
          <p:nvPr/>
        </p:nvSpPr>
        <p:spPr>
          <a:xfrm>
            <a:off x="8029575" y="4712335"/>
            <a:ext cx="58039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WR</a:t>
            </a:r>
            <a:endParaRPr lang="en-US" altLang="zh-CN" b="1">
              <a:latin typeface="Times New Roman" panose="02020603050405020304" charset="0"/>
              <a:cs typeface="Times New Roman" panose="02020603050405020304" charset="0"/>
            </a:endParaRPr>
          </a:p>
        </p:txBody>
      </p:sp>
      <p:sp>
        <p:nvSpPr>
          <p:cNvPr id="2" name="文本框 1"/>
          <p:cNvSpPr txBox="1"/>
          <p:nvPr/>
        </p:nvSpPr>
        <p:spPr>
          <a:xfrm>
            <a:off x="2094865" y="6086475"/>
            <a:ext cx="7860665" cy="460375"/>
          </a:xfrm>
          <a:prstGeom prst="rect">
            <a:avLst/>
          </a:prstGeom>
          <a:noFill/>
        </p:spPr>
        <p:txBody>
          <a:bodyPr wrap="square" rtlCol="0">
            <a:spAutoFit/>
          </a:bodyPr>
          <a:p>
            <a:pPr algn="ctr"/>
            <a:r>
              <a:rPr lang="en-US" altLang="zh-CN" sz="2400" b="1">
                <a:solidFill>
                  <a:schemeClr val="tx1"/>
                </a:solidFill>
                <a:latin typeface="Times New Roman" panose="02020603050405020304" charset="0"/>
                <a:cs typeface="Times New Roman" panose="02020603050405020304" charset="0"/>
              </a:rPr>
              <a:t>undesired cycle for SER:T</a:t>
            </a:r>
            <a:r>
              <a:rPr lang="en-US" altLang="zh-CN" sz="2400" b="1" baseline="-25000">
                <a:solidFill>
                  <a:schemeClr val="tx1"/>
                </a:solidFill>
                <a:latin typeface="Times New Roman" panose="02020603050405020304" charset="0"/>
                <a:cs typeface="Times New Roman" panose="02020603050405020304" charset="0"/>
              </a:rPr>
              <a:t>A               </a:t>
            </a:r>
            <a:r>
              <a:rPr lang="en-US" altLang="zh-CN" sz="2400" b="1">
                <a:solidFill>
                  <a:schemeClr val="tx1"/>
                </a:solidFill>
                <a:latin typeface="Times New Roman" panose="02020603050405020304" charset="0"/>
                <a:cs typeface="Times New Roman" panose="02020603050405020304" charset="0"/>
              </a:rPr>
              <a:t>T</a:t>
            </a:r>
            <a:r>
              <a:rPr lang="en-US" altLang="zh-CN" sz="2400" b="1" baseline="-25000">
                <a:solidFill>
                  <a:schemeClr val="tx1"/>
                </a:solidFill>
                <a:latin typeface="Times New Roman" panose="02020603050405020304" charset="0"/>
                <a:cs typeface="Times New Roman" panose="02020603050405020304" charset="0"/>
              </a:rPr>
              <a:t>B</a:t>
            </a:r>
            <a:r>
              <a:rPr lang="en-US" altLang="zh-CN" sz="2400" b="1">
                <a:solidFill>
                  <a:schemeClr val="tx1"/>
                </a:solidFill>
                <a:latin typeface="Times New Roman" panose="02020603050405020304" charset="0"/>
                <a:cs typeface="Times New Roman" panose="02020603050405020304" charset="0"/>
              </a:rPr>
              <a:t>          T</a:t>
            </a:r>
            <a:r>
              <a:rPr lang="en-US" altLang="zh-CN" sz="2400" b="1" baseline="-25000">
                <a:solidFill>
                  <a:schemeClr val="tx1"/>
                </a:solidFill>
                <a:latin typeface="Times New Roman" panose="02020603050405020304" charset="0"/>
                <a:cs typeface="Times New Roman" panose="02020603050405020304" charset="0"/>
              </a:rPr>
              <a:t>A</a:t>
            </a:r>
            <a:endParaRPr lang="en-US" altLang="zh-CN" sz="2400" b="1" baseline="-25000">
              <a:solidFill>
                <a:schemeClr val="tx1"/>
              </a:solidFill>
              <a:latin typeface="Times New Roman" panose="02020603050405020304" charset="0"/>
              <a:cs typeface="Times New Roman" panose="02020603050405020304" charset="0"/>
            </a:endParaRPr>
          </a:p>
        </p:txBody>
      </p:sp>
      <p:cxnSp>
        <p:nvCxnSpPr>
          <p:cNvPr id="4" name="曲线连接符 3"/>
          <p:cNvCxnSpPr/>
          <p:nvPr/>
        </p:nvCxnSpPr>
        <p:spPr>
          <a:xfrm rot="5400000" flipH="1" flipV="1">
            <a:off x="3978910" y="2221865"/>
            <a:ext cx="967105" cy="2000885"/>
          </a:xfrm>
          <a:prstGeom prst="curvedConnector4">
            <a:avLst>
              <a:gd name="adj1" fmla="val 109717"/>
              <a:gd name="adj2" fmla="val 94795"/>
            </a:avLst>
          </a:prstGeom>
          <a:ln w="19050" cap="flat" cmpd="sng" algn="ctr">
            <a:solidFill>
              <a:srgbClr val="FF0000"/>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6" name="曲线连接符 5"/>
          <p:cNvCxnSpPr>
            <a:endCxn id="22" idx="1"/>
          </p:cNvCxnSpPr>
          <p:nvPr/>
        </p:nvCxnSpPr>
        <p:spPr>
          <a:xfrm>
            <a:off x="3442335" y="4212590"/>
            <a:ext cx="2020570" cy="1167130"/>
          </a:xfrm>
          <a:prstGeom prst="curvedConnector3">
            <a:avLst>
              <a:gd name="adj1" fmla="val -1037"/>
            </a:avLst>
          </a:prstGeom>
          <a:ln w="19050" cap="flat" cmpd="sng" algn="ctr">
            <a:solidFill>
              <a:srgbClr val="FF0000"/>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8" name="文本框 7"/>
          <p:cNvSpPr txBox="1"/>
          <p:nvPr/>
        </p:nvSpPr>
        <p:spPr>
          <a:xfrm>
            <a:off x="4192905" y="3225800"/>
            <a:ext cx="58039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WR</a:t>
            </a:r>
            <a:endParaRPr lang="en-US" altLang="zh-CN" b="1">
              <a:latin typeface="Times New Roman" panose="02020603050405020304" charset="0"/>
              <a:cs typeface="Times New Roman" panose="02020603050405020304" charset="0"/>
            </a:endParaRPr>
          </a:p>
        </p:txBody>
      </p:sp>
      <p:sp>
        <p:nvSpPr>
          <p:cNvPr id="9" name="文本框 8"/>
          <p:cNvSpPr txBox="1"/>
          <p:nvPr/>
        </p:nvSpPr>
        <p:spPr>
          <a:xfrm>
            <a:off x="3442335" y="5092065"/>
            <a:ext cx="707390" cy="368300"/>
          </a:xfrm>
          <a:prstGeom prst="rect">
            <a:avLst/>
          </a:prstGeom>
          <a:noFill/>
        </p:spPr>
        <p:txBody>
          <a:bodyPr wrap="square" rtlCol="0">
            <a:spAutoFit/>
          </a:bodyPr>
          <a:p>
            <a:r>
              <a:rPr lang="en-US" altLang="zh-CN" b="1">
                <a:solidFill>
                  <a:srgbClr val="FF0000"/>
                </a:solidFill>
                <a:latin typeface="Times New Roman" panose="02020603050405020304" charset="0"/>
                <a:cs typeface="Times New Roman" panose="02020603050405020304" charset="0"/>
              </a:rPr>
              <a:t>WW</a:t>
            </a:r>
            <a:endParaRPr lang="en-US" altLang="zh-CN" b="1">
              <a:solidFill>
                <a:srgbClr val="FF0000"/>
              </a:solidFill>
              <a:latin typeface="Times New Roman" panose="02020603050405020304" charset="0"/>
              <a:cs typeface="Times New Roman" panose="02020603050405020304" charset="0"/>
            </a:endParaRPr>
          </a:p>
        </p:txBody>
      </p:sp>
      <p:cxnSp>
        <p:nvCxnSpPr>
          <p:cNvPr id="25" name="直接箭头连接符 24"/>
          <p:cNvCxnSpPr/>
          <p:nvPr/>
        </p:nvCxnSpPr>
        <p:spPr>
          <a:xfrm>
            <a:off x="5772150" y="3147060"/>
            <a:ext cx="0" cy="1828800"/>
          </a:xfrm>
          <a:prstGeom prst="straightConnector1">
            <a:avLst/>
          </a:prstGeom>
          <a:ln w="19050" cap="flat" cmpd="sng" algn="ctr">
            <a:solidFill>
              <a:srgbClr val="0070C0"/>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27" name="文本框 26"/>
          <p:cNvSpPr txBox="1"/>
          <p:nvPr/>
        </p:nvSpPr>
        <p:spPr>
          <a:xfrm>
            <a:off x="5253355" y="3880485"/>
            <a:ext cx="580390" cy="368300"/>
          </a:xfrm>
          <a:prstGeom prst="rect">
            <a:avLst/>
          </a:prstGeom>
          <a:noFill/>
        </p:spPr>
        <p:txBody>
          <a:bodyPr wrap="square" rtlCol="0">
            <a:spAutoFit/>
          </a:bodyPr>
          <a:p>
            <a:r>
              <a:rPr lang="en-US" altLang="zh-CN" b="1">
                <a:solidFill>
                  <a:srgbClr val="0070C0"/>
                </a:solidFill>
                <a:latin typeface="Times New Roman" panose="02020603050405020304" charset="0"/>
                <a:cs typeface="Times New Roman" panose="02020603050405020304" charset="0"/>
                <a:sym typeface="+mn-ea"/>
              </a:rPr>
              <a:t>RW</a:t>
            </a:r>
            <a:endParaRPr lang="en-US" altLang="zh-CN" b="1">
              <a:solidFill>
                <a:srgbClr val="0070C0"/>
              </a:solidFill>
              <a:latin typeface="Times New Roman" panose="02020603050405020304" charset="0"/>
              <a:cs typeface="Times New Roman" panose="02020603050405020304" charset="0"/>
            </a:endParaRPr>
          </a:p>
        </p:txBody>
      </p:sp>
      <p:sp>
        <p:nvSpPr>
          <p:cNvPr id="11" name="文本框 10"/>
          <p:cNvSpPr txBox="1"/>
          <p:nvPr/>
        </p:nvSpPr>
        <p:spPr>
          <a:xfrm>
            <a:off x="6824980" y="3875405"/>
            <a:ext cx="580390" cy="368300"/>
          </a:xfrm>
          <a:prstGeom prst="rect">
            <a:avLst/>
          </a:prstGeom>
          <a:noFill/>
        </p:spPr>
        <p:txBody>
          <a:bodyPr wrap="square" rtlCol="0">
            <a:spAutoFit/>
          </a:bodyPr>
          <a:p>
            <a:r>
              <a:rPr lang="en-US" altLang="zh-CN" b="1">
                <a:solidFill>
                  <a:srgbClr val="0070C0"/>
                </a:solidFill>
                <a:latin typeface="Times New Roman" panose="02020603050405020304" charset="0"/>
                <a:cs typeface="Times New Roman" panose="02020603050405020304" charset="0"/>
                <a:sym typeface="+mn-ea"/>
              </a:rPr>
              <a:t>RW</a:t>
            </a:r>
            <a:endParaRPr lang="en-US" altLang="zh-CN" b="1">
              <a:solidFill>
                <a:srgbClr val="0070C0"/>
              </a:solidFill>
              <a:latin typeface="Times New Roman" panose="02020603050405020304" charset="0"/>
              <a:cs typeface="Times New Roman" panose="02020603050405020304" charset="0"/>
            </a:endParaRPr>
          </a:p>
        </p:txBody>
      </p:sp>
      <p:cxnSp>
        <p:nvCxnSpPr>
          <p:cNvPr id="12" name="直接箭头连接符 11"/>
          <p:cNvCxnSpPr/>
          <p:nvPr/>
        </p:nvCxnSpPr>
        <p:spPr>
          <a:xfrm flipV="1">
            <a:off x="6831965" y="3147060"/>
            <a:ext cx="0" cy="1835150"/>
          </a:xfrm>
          <a:prstGeom prst="straightConnector1">
            <a:avLst/>
          </a:prstGeom>
          <a:ln w="19050" cap="flat" cmpd="sng" algn="ctr">
            <a:solidFill>
              <a:srgbClr val="0070C0"/>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34" name="直接箭头连接符 33"/>
          <p:cNvCxnSpPr/>
          <p:nvPr/>
        </p:nvCxnSpPr>
        <p:spPr>
          <a:xfrm>
            <a:off x="6700520" y="6335395"/>
            <a:ext cx="704850"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6" name="文本框 35"/>
          <p:cNvSpPr txBox="1"/>
          <p:nvPr/>
        </p:nvSpPr>
        <p:spPr>
          <a:xfrm>
            <a:off x="6700520" y="6004560"/>
            <a:ext cx="704850" cy="368300"/>
          </a:xfrm>
          <a:prstGeom prst="rect">
            <a:avLst/>
          </a:prstGeom>
          <a:noFill/>
        </p:spPr>
        <p:txBody>
          <a:bodyPr wrap="square" rtlCol="0">
            <a:spAutoFit/>
          </a:bodyPr>
          <a:p>
            <a:r>
              <a:rPr lang="en-US" altLang="zh-CN" b="1">
                <a:solidFill>
                  <a:srgbClr val="FF0000"/>
                </a:solidFill>
                <a:latin typeface="Times New Roman" panose="02020603050405020304" charset="0"/>
                <a:cs typeface="Times New Roman" panose="02020603050405020304" charset="0"/>
              </a:rPr>
              <a:t>WW</a:t>
            </a:r>
            <a:endParaRPr lang="en-US" altLang="zh-CN" b="1">
              <a:solidFill>
                <a:srgbClr val="FF0000"/>
              </a:solidFill>
              <a:latin typeface="Times New Roman" panose="02020603050405020304" charset="0"/>
              <a:cs typeface="Times New Roman" panose="02020603050405020304" charset="0"/>
            </a:endParaRPr>
          </a:p>
        </p:txBody>
      </p:sp>
      <p:cxnSp>
        <p:nvCxnSpPr>
          <p:cNvPr id="37" name="直接箭头连接符 36"/>
          <p:cNvCxnSpPr/>
          <p:nvPr/>
        </p:nvCxnSpPr>
        <p:spPr>
          <a:xfrm>
            <a:off x="7820025" y="6341745"/>
            <a:ext cx="704850"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8" name="文本框 37"/>
          <p:cNvSpPr txBox="1"/>
          <p:nvPr/>
        </p:nvSpPr>
        <p:spPr>
          <a:xfrm>
            <a:off x="7820025" y="6004560"/>
            <a:ext cx="580390" cy="368300"/>
          </a:xfrm>
          <a:prstGeom prst="rect">
            <a:avLst/>
          </a:prstGeom>
          <a:noFill/>
        </p:spPr>
        <p:txBody>
          <a:bodyPr wrap="square" rtlCol="0">
            <a:spAutoFit/>
          </a:bodyPr>
          <a:p>
            <a:r>
              <a:rPr lang="en-US" altLang="zh-CN" b="1">
                <a:solidFill>
                  <a:srgbClr val="0070C0"/>
                </a:solidFill>
                <a:latin typeface="Times New Roman" panose="02020603050405020304" charset="0"/>
                <a:cs typeface="Times New Roman" panose="02020603050405020304" charset="0"/>
              </a:rPr>
              <a:t>RW</a:t>
            </a:r>
            <a:endParaRPr lang="en-US" altLang="zh-CN" b="1">
              <a:solidFill>
                <a:srgbClr val="0070C0"/>
              </a:solidFill>
              <a:latin typeface="Times New Roman" panose="02020603050405020304" charset="0"/>
              <a:cs typeface="Times New Roman" panose="02020603050405020304" charset="0"/>
            </a:endParaRPr>
          </a:p>
        </p:txBody>
      </p:sp>
      <p:sp>
        <p:nvSpPr>
          <p:cNvPr id="7" name="矩形 6"/>
          <p:cNvSpPr/>
          <p:nvPr/>
        </p:nvSpPr>
        <p:spPr>
          <a:xfrm>
            <a:off x="4149725" y="1350645"/>
            <a:ext cx="3597910" cy="576580"/>
          </a:xfrm>
          <a:prstGeom prst="rect">
            <a:avLst/>
          </a:prstGeom>
          <a:ln w="28575">
            <a:solidFill>
              <a:srgbClr val="FF0000"/>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0" name="文本框 9"/>
          <p:cNvSpPr txBox="1"/>
          <p:nvPr/>
        </p:nvSpPr>
        <p:spPr>
          <a:xfrm>
            <a:off x="4149725" y="1402080"/>
            <a:ext cx="3473450" cy="460375"/>
          </a:xfrm>
          <a:prstGeom prst="rect">
            <a:avLst/>
          </a:prstGeom>
          <a:noFill/>
        </p:spPr>
        <p:txBody>
          <a:bodyPr wrap="square" rtlCol="0">
            <a:spAutoFit/>
          </a:bodyPr>
          <a:p>
            <a:r>
              <a:rPr lang="en-US" altLang="zh-CN" sz="2400">
                <a:solidFill>
                  <a:srgbClr val="FF0000"/>
                </a:solidFill>
                <a:latin typeface="Times New Roman" panose="02020603050405020304" charset="0"/>
                <a:cs typeface="Times New Roman" panose="02020603050405020304" charset="0"/>
              </a:rPr>
              <a:t>Suppose that T</a:t>
            </a:r>
            <a:r>
              <a:rPr lang="en-US" altLang="zh-CN" sz="2400" baseline="-25000">
                <a:solidFill>
                  <a:srgbClr val="FF0000"/>
                </a:solidFill>
                <a:latin typeface="Times New Roman" panose="02020603050405020304" charset="0"/>
                <a:cs typeface="Times New Roman" panose="02020603050405020304" charset="0"/>
              </a:rPr>
              <a:t>A</a:t>
            </a:r>
            <a:r>
              <a:rPr lang="en-US" altLang="zh-CN" sz="2400">
                <a:solidFill>
                  <a:srgbClr val="FF0000"/>
                </a:solidFill>
                <a:latin typeface="Times New Roman" panose="02020603050405020304" charset="0"/>
                <a:cs typeface="Times New Roman" panose="02020603050405020304" charset="0"/>
              </a:rPr>
              <a:t>             T</a:t>
            </a:r>
            <a:r>
              <a:rPr lang="en-US" altLang="zh-CN" sz="2400" baseline="-25000">
                <a:solidFill>
                  <a:srgbClr val="FF0000"/>
                </a:solidFill>
                <a:latin typeface="Times New Roman" panose="02020603050405020304" charset="0"/>
                <a:cs typeface="Times New Roman" panose="02020603050405020304" charset="0"/>
              </a:rPr>
              <a:t>B</a:t>
            </a:r>
            <a:endParaRPr lang="en-US" altLang="zh-CN" sz="2400" baseline="-25000">
              <a:solidFill>
                <a:srgbClr val="FF0000"/>
              </a:solidFill>
              <a:latin typeface="Times New Roman" panose="02020603050405020304" charset="0"/>
              <a:cs typeface="Times New Roman" panose="02020603050405020304" charset="0"/>
            </a:endParaRPr>
          </a:p>
        </p:txBody>
      </p:sp>
      <p:cxnSp>
        <p:nvCxnSpPr>
          <p:cNvPr id="26" name="直接箭头连接符 25"/>
          <p:cNvCxnSpPr/>
          <p:nvPr/>
        </p:nvCxnSpPr>
        <p:spPr>
          <a:xfrm flipV="1">
            <a:off x="6277610" y="1645920"/>
            <a:ext cx="937895" cy="13335"/>
          </a:xfrm>
          <a:prstGeom prst="straightConnector1">
            <a:avLst/>
          </a:prstGeom>
          <a:ln w="19050">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9" name="文本框 38"/>
          <p:cNvSpPr txBox="1"/>
          <p:nvPr/>
        </p:nvSpPr>
        <p:spPr>
          <a:xfrm>
            <a:off x="6409055" y="1301115"/>
            <a:ext cx="996315" cy="398780"/>
          </a:xfrm>
          <a:prstGeom prst="rect">
            <a:avLst/>
          </a:prstGeom>
          <a:noFill/>
        </p:spPr>
        <p:txBody>
          <a:bodyPr wrap="square" rtlCol="0">
            <a:spAutoFit/>
          </a:bodyPr>
          <a:p>
            <a:r>
              <a:rPr lang="en-US" altLang="zh-CN" sz="2000" b="1">
                <a:solidFill>
                  <a:srgbClr val="FF0000"/>
                </a:solidFill>
              </a:rPr>
              <a:t>ww</a:t>
            </a:r>
            <a:endParaRPr lang="en-US" altLang="zh-CN" sz="2000" b="1">
              <a:solidFill>
                <a:srgbClr val="FF0000"/>
              </a:solidFill>
            </a:endParaRPr>
          </a:p>
        </p:txBody>
      </p:sp>
      <p:cxnSp>
        <p:nvCxnSpPr>
          <p:cNvPr id="41" name="曲线连接符 40"/>
          <p:cNvCxnSpPr>
            <a:stCxn id="13" idx="2"/>
            <a:endCxn id="22" idx="0"/>
          </p:cNvCxnSpPr>
          <p:nvPr/>
        </p:nvCxnSpPr>
        <p:spPr>
          <a:xfrm rot="5400000" flipV="1">
            <a:off x="5421630" y="4059555"/>
            <a:ext cx="1828800" cy="3175"/>
          </a:xfrm>
          <a:prstGeom prst="curvedConnector2">
            <a:avLst/>
          </a:prstGeom>
          <a:ln>
            <a:noFill/>
            <a:tailEnd type="arrow"/>
          </a:ln>
        </p:spPr>
        <p:style>
          <a:lnRef idx="2">
            <a:schemeClr val="accent1"/>
          </a:lnRef>
          <a:fillRef idx="0">
            <a:srgbClr val="FFFFFF"/>
          </a:fillRef>
          <a:effectRef idx="0">
            <a:srgbClr val="FFFFFF"/>
          </a:effectRef>
          <a:fontRef idx="minor">
            <a:schemeClr val="tx1"/>
          </a:fontRef>
        </p:style>
      </p:cxnSp>
      <p:cxnSp>
        <p:nvCxnSpPr>
          <p:cNvPr id="42" name="曲线连接符 41"/>
          <p:cNvCxnSpPr>
            <a:stCxn id="13" idx="3"/>
            <a:endCxn id="22" idx="3"/>
          </p:cNvCxnSpPr>
          <p:nvPr/>
        </p:nvCxnSpPr>
        <p:spPr>
          <a:xfrm>
            <a:off x="7209155" y="2739390"/>
            <a:ext cx="3175" cy="2640330"/>
          </a:xfrm>
          <a:prstGeom prst="curvedConnector3">
            <a:avLst>
              <a:gd name="adj1" fmla="val 19940000"/>
            </a:avLst>
          </a:prstGeom>
          <a:ln w="19050" cap="flat" cmpd="sng" algn="ctr">
            <a:solidFill>
              <a:srgbClr val="FF0000"/>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43" name="文本框 42"/>
          <p:cNvSpPr txBox="1"/>
          <p:nvPr/>
        </p:nvSpPr>
        <p:spPr>
          <a:xfrm>
            <a:off x="7651750" y="3240405"/>
            <a:ext cx="707390" cy="368300"/>
          </a:xfrm>
          <a:prstGeom prst="rect">
            <a:avLst/>
          </a:prstGeom>
          <a:noFill/>
        </p:spPr>
        <p:txBody>
          <a:bodyPr wrap="square" rtlCol="0">
            <a:spAutoFit/>
          </a:bodyPr>
          <a:p>
            <a:r>
              <a:rPr lang="en-US" altLang="zh-CN" b="1">
                <a:solidFill>
                  <a:srgbClr val="FF0000"/>
                </a:solidFill>
                <a:latin typeface="Times New Roman" panose="02020603050405020304" charset="0"/>
                <a:cs typeface="Times New Roman" panose="02020603050405020304" charset="0"/>
              </a:rPr>
              <a:t>WW</a:t>
            </a:r>
            <a:endParaRPr lang="en-US" altLang="zh-CN" b="1">
              <a:solidFill>
                <a:srgbClr val="FF0000"/>
              </a:solidFill>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6280150" cy="521970"/>
          </a:xfrm>
        </p:spPr>
        <p:txBody>
          <a:bodyPr/>
          <a:lstStyle/>
          <a:p>
            <a:r>
              <a:rPr lang="en-US" altLang="zh-CN" dirty="0"/>
              <a:t>Transaction and Isolation Level</a:t>
            </a:r>
            <a:endParaRPr lang="en-US" altLang="zh-CN" dirty="0"/>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sp>
        <p:nvSpPr>
          <p:cNvPr id="7" name="文本框 6"/>
          <p:cNvSpPr txBox="1"/>
          <p:nvPr/>
        </p:nvSpPr>
        <p:spPr>
          <a:xfrm>
            <a:off x="681990" y="1231900"/>
            <a:ext cx="10828655" cy="583565"/>
          </a:xfrm>
          <a:prstGeom prst="rect">
            <a:avLst/>
          </a:prstGeom>
        </p:spPr>
        <p:txBody>
          <a:bodyPr wrap="square">
            <a:spAutoFit/>
          </a:bodyPr>
          <a:p>
            <a:r>
              <a:rPr lang="en-US" altLang="zh-CN" sz="3200">
                <a:solidFill>
                  <a:srgbClr val="000000"/>
                </a:solidFill>
                <a:latin typeface="Times New Roman" panose="02020603050405020304" charset="0"/>
                <a:ea typeface="CMR10"/>
                <a:cs typeface="Times New Roman" panose="02020603050405020304" charset="0"/>
              </a:rPr>
              <a:t>A transaction is a </a:t>
            </a:r>
            <a:r>
              <a:rPr lang="en-US" altLang="zh-CN" sz="3200" i="1">
                <a:solidFill>
                  <a:srgbClr val="0000FF"/>
                </a:solidFill>
                <a:latin typeface="Times New Roman" panose="02020603050405020304" charset="0"/>
                <a:ea typeface="CMTI10"/>
                <a:cs typeface="Times New Roman" panose="02020603050405020304" charset="0"/>
              </a:rPr>
              <a:t>group </a:t>
            </a:r>
            <a:r>
              <a:rPr lang="en-US" altLang="zh-CN" sz="3200">
                <a:solidFill>
                  <a:srgbClr val="000000"/>
                </a:solidFill>
                <a:latin typeface="Times New Roman" panose="02020603050405020304" charset="0"/>
                <a:ea typeface="CMR10"/>
                <a:cs typeface="Times New Roman" panose="02020603050405020304" charset="0"/>
              </a:rPr>
              <a:t>of operations that is executed </a:t>
            </a:r>
            <a:r>
              <a:rPr lang="en-US" altLang="zh-CN" sz="3200">
                <a:solidFill>
                  <a:srgbClr val="FF0000"/>
                </a:solidFill>
                <a:latin typeface="Times New Roman" panose="02020603050405020304" charset="0"/>
                <a:ea typeface="CMR10"/>
                <a:cs typeface="Times New Roman" panose="02020603050405020304" charset="0"/>
              </a:rPr>
              <a:t>atomically</a:t>
            </a:r>
            <a:r>
              <a:rPr lang="en-US" altLang="zh-CN" sz="3200">
                <a:solidFill>
                  <a:srgbClr val="000000"/>
                </a:solidFill>
                <a:latin typeface="Times New Roman" panose="02020603050405020304" charset="0"/>
                <a:ea typeface="CMR10"/>
                <a:cs typeface="Times New Roman" panose="02020603050405020304" charset="0"/>
              </a:rPr>
              <a:t>.</a:t>
            </a:r>
            <a:endParaRPr lang="en-US" altLang="zh-CN" sz="3200">
              <a:solidFill>
                <a:srgbClr val="000000"/>
              </a:solidFill>
              <a:latin typeface="Times New Roman" panose="02020603050405020304" charset="0"/>
              <a:ea typeface="CMR10"/>
              <a:cs typeface="Times New Roman" panose="02020603050405020304" charset="0"/>
            </a:endParaRPr>
          </a:p>
        </p:txBody>
      </p:sp>
      <p:pic>
        <p:nvPicPr>
          <p:cNvPr id="8" name="图片 7" descr="transaction"/>
          <p:cNvPicPr>
            <a:picLocks noChangeAspect="1"/>
          </p:cNvPicPr>
          <p:nvPr/>
        </p:nvPicPr>
        <p:blipFill>
          <a:blip r:embed="rId1"/>
          <a:stretch>
            <a:fillRect/>
          </a:stretch>
        </p:blipFill>
        <p:spPr>
          <a:xfrm>
            <a:off x="3647440" y="1815465"/>
            <a:ext cx="4567555" cy="3729355"/>
          </a:xfrm>
          <a:prstGeom prst="rect">
            <a:avLst/>
          </a:prstGeom>
        </p:spPr>
      </p:pic>
      <p:sp>
        <p:nvSpPr>
          <p:cNvPr id="12" name="文本框 11"/>
          <p:cNvSpPr txBox="1"/>
          <p:nvPr/>
        </p:nvSpPr>
        <p:spPr>
          <a:xfrm>
            <a:off x="681990" y="5714365"/>
            <a:ext cx="10721975" cy="460375"/>
          </a:xfrm>
          <a:prstGeom prst="rect">
            <a:avLst/>
          </a:prstGeom>
        </p:spPr>
        <p:txBody>
          <a:bodyPr wrap="square">
            <a:spAutoFit/>
          </a:bodyPr>
          <a:p>
            <a:r>
              <a:rPr lang="en-US" altLang="zh-CN" sz="2400">
                <a:solidFill>
                  <a:srgbClr val="000000"/>
                </a:solidFill>
                <a:latin typeface="Times New Roman" panose="02020603050405020304" charset="0"/>
                <a:ea typeface="CMR10"/>
                <a:cs typeface="Times New Roman" panose="02020603050405020304" charset="0"/>
              </a:rPr>
              <a:t>The isolation levels specify how concurrent transactions are isolated from each other.</a:t>
            </a:r>
            <a:endParaRPr lang="en-US" altLang="zh-CN" sz="2400">
              <a:solidFill>
                <a:srgbClr val="000000"/>
              </a:solidFill>
              <a:latin typeface="Times New Roman" panose="02020603050405020304" charset="0"/>
              <a:ea typeface="CMR10"/>
              <a:cs typeface="Times New Roman" panose="020206030504050203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10594975" cy="521970"/>
          </a:xfrm>
        </p:spPr>
        <p:txBody>
          <a:bodyPr/>
          <a:lstStyle/>
          <a:p>
            <a:r>
              <a:rPr lang="en-US" altLang="zh-CN" dirty="0">
                <a:sym typeface="+mn-ea"/>
              </a:rPr>
              <a:t>Dependency Graph based Characterization of SER</a:t>
            </a:r>
            <a:endParaRPr lang="en-US" altLang="zh-CN" dirty="0"/>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sp>
        <p:nvSpPr>
          <p:cNvPr id="13" name="矩形 12"/>
          <p:cNvSpPr/>
          <p:nvPr>
            <p:custDataLst>
              <p:tags r:id="rId1"/>
            </p:custDataLst>
          </p:nvPr>
        </p:nvSpPr>
        <p:spPr>
          <a:xfrm>
            <a:off x="5462905" y="2333625"/>
            <a:ext cx="1746250" cy="811530"/>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4" name="文本框 13"/>
          <p:cNvSpPr txBox="1"/>
          <p:nvPr>
            <p:custDataLst>
              <p:tags r:id="rId2"/>
            </p:custDataLst>
          </p:nvPr>
        </p:nvSpPr>
        <p:spPr>
          <a:xfrm>
            <a:off x="5622290" y="244030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R(</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,0)</a:t>
            </a:r>
            <a:endParaRPr lang="en-US" altLang="zh-CN" sz="2000" b="1">
              <a:latin typeface="Times New Roman" panose="02020603050405020304" charset="0"/>
              <a:cs typeface="Times New Roman" panose="02020603050405020304" charset="0"/>
            </a:endParaRPr>
          </a:p>
          <a:p>
            <a:pPr algn="ctr"/>
            <a:r>
              <a:rPr lang="en-US" altLang="zh-CN" sz="2000" b="1">
                <a:latin typeface="Times New Roman" panose="02020603050405020304" charset="0"/>
                <a:cs typeface="Times New Roman" panose="02020603050405020304" charset="0"/>
              </a:rPr>
              <a:t>W(</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,50)</a:t>
            </a:r>
            <a:endParaRPr lang="en-US" altLang="zh-CN" sz="2000" b="1">
              <a:latin typeface="Times New Roman" panose="02020603050405020304" charset="0"/>
              <a:cs typeface="Times New Roman" panose="02020603050405020304" charset="0"/>
            </a:endParaRPr>
          </a:p>
        </p:txBody>
      </p:sp>
      <p:sp>
        <p:nvSpPr>
          <p:cNvPr id="15" name="文本框 14"/>
          <p:cNvSpPr txBox="1"/>
          <p:nvPr>
            <p:custDataLst>
              <p:tags r:id="rId3"/>
            </p:custDataLst>
          </p:nvPr>
        </p:nvSpPr>
        <p:spPr>
          <a:xfrm>
            <a:off x="5991225" y="193484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25000">
                <a:latin typeface="Times New Roman" panose="02020603050405020304" charset="0"/>
                <a:cs typeface="Times New Roman" panose="02020603050405020304" charset="0"/>
              </a:rPr>
              <a:t>A</a:t>
            </a:r>
            <a:endParaRPr lang="en-US" altLang="zh-CN" sz="2000" b="1" baseline="-25000">
              <a:latin typeface="Times New Roman" panose="02020603050405020304" charset="0"/>
              <a:cs typeface="Times New Roman" panose="02020603050405020304" charset="0"/>
            </a:endParaRPr>
          </a:p>
        </p:txBody>
      </p:sp>
      <p:sp>
        <p:nvSpPr>
          <p:cNvPr id="16" name="矩形 15"/>
          <p:cNvSpPr/>
          <p:nvPr>
            <p:custDataLst>
              <p:tags r:id="rId4"/>
            </p:custDataLst>
          </p:nvPr>
        </p:nvSpPr>
        <p:spPr>
          <a:xfrm>
            <a:off x="2588895" y="3706495"/>
            <a:ext cx="1746250" cy="513715"/>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7" name="文本框 16"/>
          <p:cNvSpPr txBox="1"/>
          <p:nvPr>
            <p:custDataLst>
              <p:tags r:id="rId5"/>
            </p:custDataLst>
          </p:nvPr>
        </p:nvSpPr>
        <p:spPr>
          <a:xfrm>
            <a:off x="2748280" y="381317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W(</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,0)</a:t>
            </a:r>
            <a:endParaRPr lang="en-US" altLang="zh-CN" sz="2000" b="1">
              <a:latin typeface="Times New Roman" panose="02020603050405020304" charset="0"/>
              <a:cs typeface="Times New Roman" panose="02020603050405020304" charset="0"/>
            </a:endParaRPr>
          </a:p>
        </p:txBody>
      </p:sp>
      <p:sp>
        <p:nvSpPr>
          <p:cNvPr id="18" name="文本框 17"/>
          <p:cNvSpPr txBox="1"/>
          <p:nvPr>
            <p:custDataLst>
              <p:tags r:id="rId6"/>
            </p:custDataLst>
          </p:nvPr>
        </p:nvSpPr>
        <p:spPr>
          <a:xfrm>
            <a:off x="3117215" y="330771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25000">
                <a:latin typeface="Times New Roman" panose="02020603050405020304" charset="0"/>
                <a:cs typeface="Times New Roman" panose="02020603050405020304" charset="0"/>
              </a:rPr>
              <a:t>0</a:t>
            </a:r>
            <a:endParaRPr lang="en-US" altLang="zh-CN" sz="2000" b="1" baseline="-25000">
              <a:latin typeface="Times New Roman" panose="02020603050405020304" charset="0"/>
              <a:cs typeface="Times New Roman" panose="02020603050405020304" charset="0"/>
            </a:endParaRPr>
          </a:p>
        </p:txBody>
      </p:sp>
      <p:sp>
        <p:nvSpPr>
          <p:cNvPr id="19" name="矩形 18"/>
          <p:cNvSpPr/>
          <p:nvPr>
            <p:custDataLst>
              <p:tags r:id="rId7"/>
            </p:custDataLst>
          </p:nvPr>
        </p:nvSpPr>
        <p:spPr>
          <a:xfrm>
            <a:off x="8081645" y="3706495"/>
            <a:ext cx="1746250" cy="513715"/>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0" name="文本框 19"/>
          <p:cNvSpPr txBox="1"/>
          <p:nvPr>
            <p:custDataLst>
              <p:tags r:id="rId8"/>
            </p:custDataLst>
          </p:nvPr>
        </p:nvSpPr>
        <p:spPr>
          <a:xfrm>
            <a:off x="8241030" y="381317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R(</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,25)</a:t>
            </a:r>
            <a:endParaRPr lang="en-US" altLang="zh-CN" sz="2000" b="1">
              <a:latin typeface="Times New Roman" panose="02020603050405020304" charset="0"/>
              <a:cs typeface="Times New Roman" panose="02020603050405020304" charset="0"/>
            </a:endParaRPr>
          </a:p>
          <a:p>
            <a:pPr algn="ctr"/>
            <a:endParaRPr lang="en-US" altLang="zh-CN" sz="2000" b="1">
              <a:latin typeface="Times New Roman" panose="02020603050405020304" charset="0"/>
              <a:cs typeface="Times New Roman" panose="02020603050405020304" charset="0"/>
            </a:endParaRPr>
          </a:p>
        </p:txBody>
      </p:sp>
      <p:sp>
        <p:nvSpPr>
          <p:cNvPr id="21" name="文本框 20"/>
          <p:cNvSpPr txBox="1"/>
          <p:nvPr>
            <p:custDataLst>
              <p:tags r:id="rId9"/>
            </p:custDataLst>
          </p:nvPr>
        </p:nvSpPr>
        <p:spPr>
          <a:xfrm>
            <a:off x="8609965" y="330771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30000">
                <a:latin typeface="Times New Roman" panose="02020603050405020304" charset="0"/>
                <a:cs typeface="Times New Roman" panose="02020603050405020304" charset="0"/>
              </a:rPr>
              <a:t>’</a:t>
            </a:r>
            <a:r>
              <a:rPr lang="en-US" altLang="zh-CN" sz="2000" b="1" baseline="-25000">
                <a:latin typeface="Times New Roman" panose="02020603050405020304" charset="0"/>
                <a:cs typeface="Times New Roman" panose="02020603050405020304" charset="0"/>
              </a:rPr>
              <a:t>A</a:t>
            </a:r>
            <a:endParaRPr lang="en-US" altLang="zh-CN" sz="2000" b="1" baseline="-25000">
              <a:latin typeface="Times New Roman" panose="02020603050405020304" charset="0"/>
              <a:cs typeface="Times New Roman" panose="02020603050405020304" charset="0"/>
            </a:endParaRPr>
          </a:p>
        </p:txBody>
      </p:sp>
      <p:sp>
        <p:nvSpPr>
          <p:cNvPr id="22" name="矩形 21"/>
          <p:cNvSpPr/>
          <p:nvPr>
            <p:custDataLst>
              <p:tags r:id="rId10"/>
            </p:custDataLst>
          </p:nvPr>
        </p:nvSpPr>
        <p:spPr>
          <a:xfrm>
            <a:off x="5462905" y="4973955"/>
            <a:ext cx="1746250" cy="811530"/>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3" name="文本框 22"/>
          <p:cNvSpPr txBox="1"/>
          <p:nvPr>
            <p:custDataLst>
              <p:tags r:id="rId11"/>
            </p:custDataLst>
          </p:nvPr>
        </p:nvSpPr>
        <p:spPr>
          <a:xfrm>
            <a:off x="5622290" y="508063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R(</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,0)</a:t>
            </a:r>
            <a:endParaRPr lang="en-US" altLang="zh-CN" sz="2000" b="1">
              <a:latin typeface="Times New Roman" panose="02020603050405020304" charset="0"/>
              <a:cs typeface="Times New Roman" panose="02020603050405020304" charset="0"/>
            </a:endParaRPr>
          </a:p>
          <a:p>
            <a:pPr algn="ctr"/>
            <a:r>
              <a:rPr lang="en-US" altLang="zh-CN" sz="2000" b="1">
                <a:latin typeface="Times New Roman" panose="02020603050405020304" charset="0"/>
                <a:cs typeface="Times New Roman" panose="02020603050405020304" charset="0"/>
              </a:rPr>
              <a:t>W(</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,25)</a:t>
            </a:r>
            <a:endParaRPr lang="en-US" altLang="zh-CN" sz="2000" b="1">
              <a:latin typeface="Times New Roman" panose="02020603050405020304" charset="0"/>
              <a:cs typeface="Times New Roman" panose="02020603050405020304" charset="0"/>
            </a:endParaRPr>
          </a:p>
        </p:txBody>
      </p:sp>
      <p:sp>
        <p:nvSpPr>
          <p:cNvPr id="24" name="文本框 23"/>
          <p:cNvSpPr txBox="1"/>
          <p:nvPr>
            <p:custDataLst>
              <p:tags r:id="rId12"/>
            </p:custDataLst>
          </p:nvPr>
        </p:nvSpPr>
        <p:spPr>
          <a:xfrm>
            <a:off x="5991225" y="578548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25000">
                <a:latin typeface="Times New Roman" panose="02020603050405020304" charset="0"/>
                <a:cs typeface="Times New Roman" panose="02020603050405020304" charset="0"/>
              </a:rPr>
              <a:t>B</a:t>
            </a:r>
            <a:endParaRPr lang="en-US" altLang="zh-CN" sz="2000" b="1" baseline="-25000">
              <a:latin typeface="Times New Roman" panose="02020603050405020304" charset="0"/>
              <a:cs typeface="Times New Roman" panose="02020603050405020304" charset="0"/>
            </a:endParaRPr>
          </a:p>
        </p:txBody>
      </p:sp>
      <p:cxnSp>
        <p:nvCxnSpPr>
          <p:cNvPr id="28" name="直接箭头连接符 27"/>
          <p:cNvCxnSpPr>
            <a:stCxn id="18" idx="2"/>
            <a:endCxn id="13" idx="1"/>
          </p:cNvCxnSpPr>
          <p:nvPr/>
        </p:nvCxnSpPr>
        <p:spPr>
          <a:xfrm flipV="1">
            <a:off x="3462020" y="2739390"/>
            <a:ext cx="2000885" cy="967105"/>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cxnSp>
        <p:nvCxnSpPr>
          <p:cNvPr id="29" name="直接箭头连接符 28"/>
          <p:cNvCxnSpPr>
            <a:endCxn id="22" idx="1"/>
          </p:cNvCxnSpPr>
          <p:nvPr/>
        </p:nvCxnSpPr>
        <p:spPr>
          <a:xfrm>
            <a:off x="3442335" y="4225925"/>
            <a:ext cx="2020570" cy="1153795"/>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cxnSp>
        <p:nvCxnSpPr>
          <p:cNvPr id="30" name="直接箭头连接符 29"/>
          <p:cNvCxnSpPr>
            <a:stCxn id="22" idx="3"/>
          </p:cNvCxnSpPr>
          <p:nvPr/>
        </p:nvCxnSpPr>
        <p:spPr>
          <a:xfrm flipV="1">
            <a:off x="7209155" y="4199255"/>
            <a:ext cx="1766570" cy="1180465"/>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sp>
        <p:nvSpPr>
          <p:cNvPr id="31" name="文本框 30"/>
          <p:cNvSpPr txBox="1"/>
          <p:nvPr/>
        </p:nvSpPr>
        <p:spPr>
          <a:xfrm>
            <a:off x="3627755" y="2433320"/>
            <a:ext cx="707390" cy="368300"/>
          </a:xfrm>
          <a:prstGeom prst="rect">
            <a:avLst/>
          </a:prstGeom>
          <a:noFill/>
        </p:spPr>
        <p:txBody>
          <a:bodyPr wrap="square" rtlCol="0">
            <a:spAutoFit/>
          </a:bodyPr>
          <a:p>
            <a:r>
              <a:rPr lang="en-US" altLang="zh-CN" b="1">
                <a:solidFill>
                  <a:srgbClr val="FF0000"/>
                </a:solidFill>
                <a:latin typeface="Times New Roman" panose="02020603050405020304" charset="0"/>
                <a:cs typeface="Times New Roman" panose="02020603050405020304" charset="0"/>
              </a:rPr>
              <a:t>WW</a:t>
            </a:r>
            <a:endParaRPr lang="en-US" altLang="zh-CN" b="1">
              <a:solidFill>
                <a:srgbClr val="FF0000"/>
              </a:solidFill>
              <a:latin typeface="Times New Roman" panose="02020603050405020304" charset="0"/>
              <a:cs typeface="Times New Roman" panose="02020603050405020304" charset="0"/>
            </a:endParaRPr>
          </a:p>
        </p:txBody>
      </p:sp>
      <p:sp>
        <p:nvSpPr>
          <p:cNvPr id="32" name="文本框 31"/>
          <p:cNvSpPr txBox="1"/>
          <p:nvPr/>
        </p:nvSpPr>
        <p:spPr>
          <a:xfrm>
            <a:off x="4440555" y="4582795"/>
            <a:ext cx="58039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WR</a:t>
            </a:r>
            <a:endParaRPr lang="en-US" altLang="zh-CN" b="1">
              <a:latin typeface="Times New Roman" panose="02020603050405020304" charset="0"/>
              <a:cs typeface="Times New Roman" panose="02020603050405020304" charset="0"/>
            </a:endParaRPr>
          </a:p>
        </p:txBody>
      </p:sp>
      <p:sp>
        <p:nvSpPr>
          <p:cNvPr id="33" name="文本框 32"/>
          <p:cNvSpPr txBox="1"/>
          <p:nvPr/>
        </p:nvSpPr>
        <p:spPr>
          <a:xfrm>
            <a:off x="8029575" y="4712335"/>
            <a:ext cx="58039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WR</a:t>
            </a:r>
            <a:endParaRPr lang="en-US" altLang="zh-CN" b="1">
              <a:latin typeface="Times New Roman" panose="02020603050405020304" charset="0"/>
              <a:cs typeface="Times New Roman" panose="02020603050405020304" charset="0"/>
            </a:endParaRPr>
          </a:p>
        </p:txBody>
      </p:sp>
      <p:sp>
        <p:nvSpPr>
          <p:cNvPr id="2" name="文本框 1"/>
          <p:cNvSpPr txBox="1"/>
          <p:nvPr/>
        </p:nvSpPr>
        <p:spPr>
          <a:xfrm>
            <a:off x="2094865" y="6086475"/>
            <a:ext cx="7860665" cy="460375"/>
          </a:xfrm>
          <a:prstGeom prst="rect">
            <a:avLst/>
          </a:prstGeom>
          <a:noFill/>
        </p:spPr>
        <p:txBody>
          <a:bodyPr wrap="square" rtlCol="0">
            <a:spAutoFit/>
          </a:bodyPr>
          <a:p>
            <a:pPr algn="ctr"/>
            <a:r>
              <a:rPr lang="en-US" altLang="zh-CN" sz="2400" b="1">
                <a:solidFill>
                  <a:schemeClr val="tx1"/>
                </a:solidFill>
                <a:latin typeface="Times New Roman" panose="02020603050405020304" charset="0"/>
                <a:cs typeface="Times New Roman" panose="02020603050405020304" charset="0"/>
              </a:rPr>
              <a:t>undesired cycle for SER:T</a:t>
            </a:r>
            <a:r>
              <a:rPr lang="en-US" altLang="zh-CN" sz="2400" b="1" baseline="-25000">
                <a:solidFill>
                  <a:schemeClr val="tx1"/>
                </a:solidFill>
                <a:latin typeface="Times New Roman" panose="02020603050405020304" charset="0"/>
                <a:cs typeface="Times New Roman" panose="02020603050405020304" charset="0"/>
              </a:rPr>
              <a:t>B</a:t>
            </a:r>
            <a:r>
              <a:rPr lang="en-US" altLang="zh-CN" sz="2400" b="1" baseline="-25000">
                <a:solidFill>
                  <a:schemeClr val="tx1"/>
                </a:solidFill>
                <a:latin typeface="Times New Roman" panose="02020603050405020304" charset="0"/>
                <a:cs typeface="Times New Roman" panose="02020603050405020304" charset="0"/>
              </a:rPr>
              <a:t>               </a:t>
            </a:r>
            <a:r>
              <a:rPr lang="en-US" altLang="zh-CN" sz="2400" b="1">
                <a:solidFill>
                  <a:schemeClr val="tx1"/>
                </a:solidFill>
                <a:latin typeface="Times New Roman" panose="02020603050405020304" charset="0"/>
                <a:cs typeface="Times New Roman" panose="02020603050405020304" charset="0"/>
              </a:rPr>
              <a:t>T</a:t>
            </a:r>
            <a:r>
              <a:rPr lang="en-US" altLang="zh-CN" sz="2400" b="1" baseline="-25000">
                <a:solidFill>
                  <a:schemeClr val="tx1"/>
                </a:solidFill>
                <a:latin typeface="Times New Roman" panose="02020603050405020304" charset="0"/>
                <a:cs typeface="Times New Roman" panose="02020603050405020304" charset="0"/>
              </a:rPr>
              <a:t>A</a:t>
            </a:r>
            <a:r>
              <a:rPr lang="en-US" altLang="zh-CN" sz="2400" b="1">
                <a:solidFill>
                  <a:schemeClr val="tx1"/>
                </a:solidFill>
                <a:latin typeface="Times New Roman" panose="02020603050405020304" charset="0"/>
                <a:cs typeface="Times New Roman" panose="02020603050405020304" charset="0"/>
              </a:rPr>
              <a:t>          T</a:t>
            </a:r>
            <a:r>
              <a:rPr lang="en-US" altLang="zh-CN" sz="2400" b="1" baseline="-25000">
                <a:solidFill>
                  <a:schemeClr val="tx1"/>
                </a:solidFill>
                <a:latin typeface="Times New Roman" panose="02020603050405020304" charset="0"/>
                <a:cs typeface="Times New Roman" panose="02020603050405020304" charset="0"/>
              </a:rPr>
              <a:t>B</a:t>
            </a:r>
            <a:endParaRPr lang="en-US" altLang="zh-CN" sz="2400" b="1" baseline="-25000">
              <a:solidFill>
                <a:schemeClr val="tx1"/>
              </a:solidFill>
              <a:latin typeface="Times New Roman" panose="02020603050405020304" charset="0"/>
              <a:cs typeface="Times New Roman" panose="02020603050405020304" charset="0"/>
            </a:endParaRPr>
          </a:p>
        </p:txBody>
      </p:sp>
      <p:cxnSp>
        <p:nvCxnSpPr>
          <p:cNvPr id="4" name="曲线连接符 3"/>
          <p:cNvCxnSpPr/>
          <p:nvPr/>
        </p:nvCxnSpPr>
        <p:spPr>
          <a:xfrm rot="5400000" flipH="1" flipV="1">
            <a:off x="3978910" y="2221865"/>
            <a:ext cx="967105" cy="2000885"/>
          </a:xfrm>
          <a:prstGeom prst="curvedConnector4">
            <a:avLst>
              <a:gd name="adj1" fmla="val 109717"/>
              <a:gd name="adj2" fmla="val 94795"/>
            </a:avLst>
          </a:prstGeom>
          <a:ln w="19050" cap="flat" cmpd="sng" algn="ctr">
            <a:solidFill>
              <a:srgbClr val="FF0000"/>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6" name="曲线连接符 5"/>
          <p:cNvCxnSpPr>
            <a:endCxn id="22" idx="1"/>
          </p:cNvCxnSpPr>
          <p:nvPr/>
        </p:nvCxnSpPr>
        <p:spPr>
          <a:xfrm>
            <a:off x="3442335" y="4212590"/>
            <a:ext cx="2020570" cy="1167130"/>
          </a:xfrm>
          <a:prstGeom prst="curvedConnector3">
            <a:avLst>
              <a:gd name="adj1" fmla="val -1037"/>
            </a:avLst>
          </a:prstGeom>
          <a:ln w="19050" cap="flat" cmpd="sng" algn="ctr">
            <a:solidFill>
              <a:srgbClr val="FF0000"/>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8" name="文本框 7"/>
          <p:cNvSpPr txBox="1"/>
          <p:nvPr/>
        </p:nvSpPr>
        <p:spPr>
          <a:xfrm>
            <a:off x="4192905" y="3225800"/>
            <a:ext cx="58039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WR</a:t>
            </a:r>
            <a:endParaRPr lang="en-US" altLang="zh-CN" b="1">
              <a:latin typeface="Times New Roman" panose="02020603050405020304" charset="0"/>
              <a:cs typeface="Times New Roman" panose="02020603050405020304" charset="0"/>
            </a:endParaRPr>
          </a:p>
        </p:txBody>
      </p:sp>
      <p:sp>
        <p:nvSpPr>
          <p:cNvPr id="9" name="文本框 8"/>
          <p:cNvSpPr txBox="1"/>
          <p:nvPr/>
        </p:nvSpPr>
        <p:spPr>
          <a:xfrm>
            <a:off x="3442335" y="5092065"/>
            <a:ext cx="707390" cy="368300"/>
          </a:xfrm>
          <a:prstGeom prst="rect">
            <a:avLst/>
          </a:prstGeom>
          <a:noFill/>
        </p:spPr>
        <p:txBody>
          <a:bodyPr wrap="square" rtlCol="0">
            <a:spAutoFit/>
          </a:bodyPr>
          <a:p>
            <a:r>
              <a:rPr lang="en-US" altLang="zh-CN" b="1">
                <a:solidFill>
                  <a:srgbClr val="FF0000"/>
                </a:solidFill>
                <a:latin typeface="Times New Roman" panose="02020603050405020304" charset="0"/>
                <a:cs typeface="Times New Roman" panose="02020603050405020304" charset="0"/>
              </a:rPr>
              <a:t>WW</a:t>
            </a:r>
            <a:endParaRPr lang="en-US" altLang="zh-CN" b="1">
              <a:solidFill>
                <a:srgbClr val="FF0000"/>
              </a:solidFill>
              <a:latin typeface="Times New Roman" panose="02020603050405020304" charset="0"/>
              <a:cs typeface="Times New Roman" panose="02020603050405020304" charset="0"/>
            </a:endParaRPr>
          </a:p>
        </p:txBody>
      </p:sp>
      <p:cxnSp>
        <p:nvCxnSpPr>
          <p:cNvPr id="25" name="直接箭头连接符 24"/>
          <p:cNvCxnSpPr/>
          <p:nvPr/>
        </p:nvCxnSpPr>
        <p:spPr>
          <a:xfrm>
            <a:off x="5772150" y="3147060"/>
            <a:ext cx="0" cy="1828800"/>
          </a:xfrm>
          <a:prstGeom prst="straightConnector1">
            <a:avLst/>
          </a:prstGeom>
          <a:ln w="19050" cap="flat" cmpd="sng" algn="ctr">
            <a:solidFill>
              <a:srgbClr val="0070C0"/>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27" name="文本框 26"/>
          <p:cNvSpPr txBox="1"/>
          <p:nvPr/>
        </p:nvSpPr>
        <p:spPr>
          <a:xfrm>
            <a:off x="5253355" y="3880485"/>
            <a:ext cx="580390" cy="368300"/>
          </a:xfrm>
          <a:prstGeom prst="rect">
            <a:avLst/>
          </a:prstGeom>
          <a:noFill/>
        </p:spPr>
        <p:txBody>
          <a:bodyPr wrap="square" rtlCol="0">
            <a:spAutoFit/>
          </a:bodyPr>
          <a:p>
            <a:r>
              <a:rPr lang="en-US" altLang="zh-CN" b="1">
                <a:solidFill>
                  <a:srgbClr val="0070C0"/>
                </a:solidFill>
                <a:latin typeface="Times New Roman" panose="02020603050405020304" charset="0"/>
                <a:cs typeface="Times New Roman" panose="02020603050405020304" charset="0"/>
                <a:sym typeface="+mn-ea"/>
              </a:rPr>
              <a:t>RW</a:t>
            </a:r>
            <a:endParaRPr lang="en-US" altLang="zh-CN" b="1">
              <a:solidFill>
                <a:srgbClr val="0070C0"/>
              </a:solidFill>
              <a:latin typeface="Times New Roman" panose="02020603050405020304" charset="0"/>
              <a:cs typeface="Times New Roman" panose="02020603050405020304" charset="0"/>
            </a:endParaRPr>
          </a:p>
        </p:txBody>
      </p:sp>
      <p:sp>
        <p:nvSpPr>
          <p:cNvPr id="11" name="文本框 10"/>
          <p:cNvSpPr txBox="1"/>
          <p:nvPr/>
        </p:nvSpPr>
        <p:spPr>
          <a:xfrm>
            <a:off x="6824980" y="3875405"/>
            <a:ext cx="580390" cy="368300"/>
          </a:xfrm>
          <a:prstGeom prst="rect">
            <a:avLst/>
          </a:prstGeom>
          <a:noFill/>
        </p:spPr>
        <p:txBody>
          <a:bodyPr wrap="square" rtlCol="0">
            <a:spAutoFit/>
          </a:bodyPr>
          <a:p>
            <a:r>
              <a:rPr lang="en-US" altLang="zh-CN" b="1">
                <a:solidFill>
                  <a:srgbClr val="0070C0"/>
                </a:solidFill>
                <a:latin typeface="Times New Roman" panose="02020603050405020304" charset="0"/>
                <a:cs typeface="Times New Roman" panose="02020603050405020304" charset="0"/>
                <a:sym typeface="+mn-ea"/>
              </a:rPr>
              <a:t>RW</a:t>
            </a:r>
            <a:endParaRPr lang="en-US" altLang="zh-CN" b="1">
              <a:solidFill>
                <a:srgbClr val="0070C0"/>
              </a:solidFill>
              <a:latin typeface="Times New Roman" panose="02020603050405020304" charset="0"/>
              <a:cs typeface="Times New Roman" panose="02020603050405020304" charset="0"/>
            </a:endParaRPr>
          </a:p>
        </p:txBody>
      </p:sp>
      <p:cxnSp>
        <p:nvCxnSpPr>
          <p:cNvPr id="12" name="直接箭头连接符 11"/>
          <p:cNvCxnSpPr/>
          <p:nvPr/>
        </p:nvCxnSpPr>
        <p:spPr>
          <a:xfrm flipV="1">
            <a:off x="6831965" y="3147060"/>
            <a:ext cx="0" cy="1835150"/>
          </a:xfrm>
          <a:prstGeom prst="straightConnector1">
            <a:avLst/>
          </a:prstGeom>
          <a:ln w="19050" cap="flat" cmpd="sng" algn="ctr">
            <a:solidFill>
              <a:srgbClr val="0070C0"/>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34" name="直接箭头连接符 33"/>
          <p:cNvCxnSpPr/>
          <p:nvPr/>
        </p:nvCxnSpPr>
        <p:spPr>
          <a:xfrm>
            <a:off x="6700520" y="6335395"/>
            <a:ext cx="704850"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6" name="文本框 35"/>
          <p:cNvSpPr txBox="1"/>
          <p:nvPr/>
        </p:nvSpPr>
        <p:spPr>
          <a:xfrm>
            <a:off x="6700520" y="6004560"/>
            <a:ext cx="704850" cy="368300"/>
          </a:xfrm>
          <a:prstGeom prst="rect">
            <a:avLst/>
          </a:prstGeom>
          <a:noFill/>
        </p:spPr>
        <p:txBody>
          <a:bodyPr wrap="square" rtlCol="0">
            <a:spAutoFit/>
          </a:bodyPr>
          <a:p>
            <a:r>
              <a:rPr lang="en-US" altLang="zh-CN" b="1">
                <a:solidFill>
                  <a:srgbClr val="FF0000"/>
                </a:solidFill>
                <a:latin typeface="Times New Roman" panose="02020603050405020304" charset="0"/>
                <a:cs typeface="Times New Roman" panose="02020603050405020304" charset="0"/>
              </a:rPr>
              <a:t>WW</a:t>
            </a:r>
            <a:endParaRPr lang="en-US" altLang="zh-CN" b="1">
              <a:solidFill>
                <a:srgbClr val="FF0000"/>
              </a:solidFill>
              <a:latin typeface="Times New Roman" panose="02020603050405020304" charset="0"/>
              <a:cs typeface="Times New Roman" panose="02020603050405020304" charset="0"/>
            </a:endParaRPr>
          </a:p>
        </p:txBody>
      </p:sp>
      <p:cxnSp>
        <p:nvCxnSpPr>
          <p:cNvPr id="37" name="直接箭头连接符 36"/>
          <p:cNvCxnSpPr/>
          <p:nvPr/>
        </p:nvCxnSpPr>
        <p:spPr>
          <a:xfrm>
            <a:off x="7820025" y="6341745"/>
            <a:ext cx="704850" cy="0"/>
          </a:xfrm>
          <a:prstGeom prst="straightConnector1">
            <a:avLst/>
          </a:prstGeom>
          <a:ln w="19050">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8" name="文本框 37"/>
          <p:cNvSpPr txBox="1"/>
          <p:nvPr/>
        </p:nvSpPr>
        <p:spPr>
          <a:xfrm>
            <a:off x="7820025" y="6004560"/>
            <a:ext cx="580390" cy="368300"/>
          </a:xfrm>
          <a:prstGeom prst="rect">
            <a:avLst/>
          </a:prstGeom>
          <a:noFill/>
        </p:spPr>
        <p:txBody>
          <a:bodyPr wrap="square" rtlCol="0">
            <a:spAutoFit/>
          </a:bodyPr>
          <a:p>
            <a:r>
              <a:rPr lang="en-US" altLang="zh-CN" b="1">
                <a:solidFill>
                  <a:srgbClr val="0070C0"/>
                </a:solidFill>
                <a:latin typeface="Times New Roman" panose="02020603050405020304" charset="0"/>
                <a:cs typeface="Times New Roman" panose="02020603050405020304" charset="0"/>
              </a:rPr>
              <a:t>RW</a:t>
            </a:r>
            <a:endParaRPr lang="en-US" altLang="zh-CN" b="1">
              <a:solidFill>
                <a:srgbClr val="0070C0"/>
              </a:solidFill>
              <a:latin typeface="Times New Roman" panose="02020603050405020304" charset="0"/>
              <a:cs typeface="Times New Roman" panose="02020603050405020304" charset="0"/>
            </a:endParaRPr>
          </a:p>
        </p:txBody>
      </p:sp>
      <p:sp>
        <p:nvSpPr>
          <p:cNvPr id="7" name="矩形 6"/>
          <p:cNvSpPr/>
          <p:nvPr/>
        </p:nvSpPr>
        <p:spPr>
          <a:xfrm>
            <a:off x="4149725" y="1350645"/>
            <a:ext cx="3597910" cy="576580"/>
          </a:xfrm>
          <a:prstGeom prst="rect">
            <a:avLst/>
          </a:prstGeom>
          <a:ln w="28575">
            <a:solidFill>
              <a:srgbClr val="FF0000"/>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0" name="文本框 9"/>
          <p:cNvSpPr txBox="1"/>
          <p:nvPr/>
        </p:nvSpPr>
        <p:spPr>
          <a:xfrm>
            <a:off x="4149725" y="1402080"/>
            <a:ext cx="3473450" cy="460375"/>
          </a:xfrm>
          <a:prstGeom prst="rect">
            <a:avLst/>
          </a:prstGeom>
          <a:noFill/>
        </p:spPr>
        <p:txBody>
          <a:bodyPr wrap="square" rtlCol="0">
            <a:spAutoFit/>
          </a:bodyPr>
          <a:p>
            <a:r>
              <a:rPr lang="en-US" altLang="zh-CN" sz="2400">
                <a:solidFill>
                  <a:srgbClr val="FF0000"/>
                </a:solidFill>
                <a:latin typeface="Times New Roman" panose="02020603050405020304" charset="0"/>
                <a:cs typeface="Times New Roman" panose="02020603050405020304" charset="0"/>
              </a:rPr>
              <a:t>Suppose that T</a:t>
            </a:r>
            <a:r>
              <a:rPr lang="en-US" altLang="zh-CN" sz="2400" baseline="-25000">
                <a:solidFill>
                  <a:srgbClr val="FF0000"/>
                </a:solidFill>
                <a:latin typeface="Times New Roman" panose="02020603050405020304" charset="0"/>
                <a:cs typeface="Times New Roman" panose="02020603050405020304" charset="0"/>
              </a:rPr>
              <a:t>B</a:t>
            </a:r>
            <a:r>
              <a:rPr lang="en-US" altLang="zh-CN" sz="2400">
                <a:solidFill>
                  <a:srgbClr val="FF0000"/>
                </a:solidFill>
                <a:latin typeface="Times New Roman" panose="02020603050405020304" charset="0"/>
                <a:cs typeface="Times New Roman" panose="02020603050405020304" charset="0"/>
              </a:rPr>
              <a:t>             T</a:t>
            </a:r>
            <a:r>
              <a:rPr lang="en-US" altLang="zh-CN" sz="2400" baseline="-25000">
                <a:solidFill>
                  <a:srgbClr val="FF0000"/>
                </a:solidFill>
                <a:latin typeface="Times New Roman" panose="02020603050405020304" charset="0"/>
                <a:cs typeface="Times New Roman" panose="02020603050405020304" charset="0"/>
              </a:rPr>
              <a:t>A</a:t>
            </a:r>
            <a:endParaRPr lang="en-US" altLang="zh-CN" sz="2400" baseline="-25000">
              <a:solidFill>
                <a:srgbClr val="FF0000"/>
              </a:solidFill>
              <a:latin typeface="Times New Roman" panose="02020603050405020304" charset="0"/>
              <a:cs typeface="Times New Roman" panose="02020603050405020304" charset="0"/>
            </a:endParaRPr>
          </a:p>
        </p:txBody>
      </p:sp>
      <p:cxnSp>
        <p:nvCxnSpPr>
          <p:cNvPr id="26" name="直接箭头连接符 25"/>
          <p:cNvCxnSpPr/>
          <p:nvPr/>
        </p:nvCxnSpPr>
        <p:spPr>
          <a:xfrm flipV="1">
            <a:off x="6277610" y="1645920"/>
            <a:ext cx="937895" cy="13335"/>
          </a:xfrm>
          <a:prstGeom prst="straightConnector1">
            <a:avLst/>
          </a:prstGeom>
          <a:ln w="19050">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39" name="文本框 38"/>
          <p:cNvSpPr txBox="1"/>
          <p:nvPr/>
        </p:nvSpPr>
        <p:spPr>
          <a:xfrm>
            <a:off x="6409055" y="1301115"/>
            <a:ext cx="996315" cy="398780"/>
          </a:xfrm>
          <a:prstGeom prst="rect">
            <a:avLst/>
          </a:prstGeom>
          <a:noFill/>
        </p:spPr>
        <p:txBody>
          <a:bodyPr wrap="square" rtlCol="0">
            <a:spAutoFit/>
          </a:bodyPr>
          <a:p>
            <a:r>
              <a:rPr lang="en-US" altLang="zh-CN" sz="2000" b="1">
                <a:solidFill>
                  <a:srgbClr val="FF0000"/>
                </a:solidFill>
              </a:rPr>
              <a:t>ww</a:t>
            </a:r>
            <a:endParaRPr lang="en-US" altLang="zh-CN" sz="2000" b="1">
              <a:solidFill>
                <a:srgbClr val="FF0000"/>
              </a:solidFill>
            </a:endParaRPr>
          </a:p>
        </p:txBody>
      </p:sp>
      <p:cxnSp>
        <p:nvCxnSpPr>
          <p:cNvPr id="41" name="曲线连接符 40"/>
          <p:cNvCxnSpPr>
            <a:stCxn id="13" idx="2"/>
            <a:endCxn id="22" idx="0"/>
          </p:cNvCxnSpPr>
          <p:nvPr/>
        </p:nvCxnSpPr>
        <p:spPr>
          <a:xfrm rot="5400000" flipV="1">
            <a:off x="5421630" y="4059555"/>
            <a:ext cx="1828800" cy="3175"/>
          </a:xfrm>
          <a:prstGeom prst="curvedConnector2">
            <a:avLst/>
          </a:prstGeom>
          <a:ln>
            <a:noFill/>
            <a:tailEnd type="arrow"/>
          </a:ln>
        </p:spPr>
        <p:style>
          <a:lnRef idx="2">
            <a:schemeClr val="accent1"/>
          </a:lnRef>
          <a:fillRef idx="0">
            <a:srgbClr val="FFFFFF"/>
          </a:fillRef>
          <a:effectRef idx="0">
            <a:srgbClr val="FFFFFF"/>
          </a:effectRef>
          <a:fontRef idx="minor">
            <a:schemeClr val="tx1"/>
          </a:fontRef>
        </p:style>
      </p:cxnSp>
      <p:sp>
        <p:nvSpPr>
          <p:cNvPr id="43" name="文本框 42"/>
          <p:cNvSpPr txBox="1"/>
          <p:nvPr/>
        </p:nvSpPr>
        <p:spPr>
          <a:xfrm>
            <a:off x="7651750" y="3240405"/>
            <a:ext cx="707390" cy="368300"/>
          </a:xfrm>
          <a:prstGeom prst="rect">
            <a:avLst/>
          </a:prstGeom>
          <a:noFill/>
        </p:spPr>
        <p:txBody>
          <a:bodyPr wrap="square" rtlCol="0">
            <a:spAutoFit/>
          </a:bodyPr>
          <a:p>
            <a:r>
              <a:rPr lang="en-US" altLang="zh-CN" b="1">
                <a:solidFill>
                  <a:srgbClr val="FF0000"/>
                </a:solidFill>
                <a:latin typeface="Times New Roman" panose="02020603050405020304" charset="0"/>
                <a:cs typeface="Times New Roman" panose="02020603050405020304" charset="0"/>
              </a:rPr>
              <a:t>WW</a:t>
            </a:r>
            <a:endParaRPr lang="en-US" altLang="zh-CN" b="1">
              <a:solidFill>
                <a:srgbClr val="FF0000"/>
              </a:solidFill>
              <a:latin typeface="Times New Roman" panose="02020603050405020304" charset="0"/>
              <a:cs typeface="Times New Roman" panose="02020603050405020304" charset="0"/>
            </a:endParaRPr>
          </a:p>
        </p:txBody>
      </p:sp>
      <p:cxnSp>
        <p:nvCxnSpPr>
          <p:cNvPr id="40" name="曲线连接符 39"/>
          <p:cNvCxnSpPr>
            <a:stCxn id="22" idx="3"/>
            <a:endCxn id="13" idx="3"/>
          </p:cNvCxnSpPr>
          <p:nvPr/>
        </p:nvCxnSpPr>
        <p:spPr>
          <a:xfrm flipV="1">
            <a:off x="7209155" y="2739390"/>
            <a:ext cx="3175" cy="2640330"/>
          </a:xfrm>
          <a:prstGeom prst="curvedConnector3">
            <a:avLst>
              <a:gd name="adj1" fmla="val 19940000"/>
            </a:avLst>
          </a:prstGeom>
          <a:ln w="19050" cap="flat" cmpd="sng" algn="ctr">
            <a:solidFill>
              <a:srgbClr val="FF0000"/>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10594975" cy="521970"/>
          </a:xfrm>
        </p:spPr>
        <p:txBody>
          <a:bodyPr/>
          <a:lstStyle/>
          <a:p>
            <a:r>
              <a:rPr lang="en-US" altLang="zh-CN" dirty="0">
                <a:sym typeface="+mn-ea"/>
              </a:rPr>
              <a:t>Dependency Graph based Characterization of SER</a:t>
            </a:r>
            <a:endParaRPr lang="en-US" altLang="zh-CN" dirty="0"/>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sp>
        <p:nvSpPr>
          <p:cNvPr id="13" name="矩形 12"/>
          <p:cNvSpPr/>
          <p:nvPr>
            <p:custDataLst>
              <p:tags r:id="rId1"/>
            </p:custDataLst>
          </p:nvPr>
        </p:nvSpPr>
        <p:spPr>
          <a:xfrm>
            <a:off x="5462905" y="2333625"/>
            <a:ext cx="1746250" cy="811530"/>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4" name="文本框 13"/>
          <p:cNvSpPr txBox="1"/>
          <p:nvPr>
            <p:custDataLst>
              <p:tags r:id="rId2"/>
            </p:custDataLst>
          </p:nvPr>
        </p:nvSpPr>
        <p:spPr>
          <a:xfrm>
            <a:off x="5622290" y="244030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R(</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,0)</a:t>
            </a:r>
            <a:endParaRPr lang="en-US" altLang="zh-CN" sz="2000" b="1">
              <a:latin typeface="Times New Roman" panose="02020603050405020304" charset="0"/>
              <a:cs typeface="Times New Roman" panose="02020603050405020304" charset="0"/>
            </a:endParaRPr>
          </a:p>
          <a:p>
            <a:pPr algn="ctr"/>
            <a:r>
              <a:rPr lang="en-US" altLang="zh-CN" sz="2000" b="1">
                <a:latin typeface="Times New Roman" panose="02020603050405020304" charset="0"/>
                <a:cs typeface="Times New Roman" panose="02020603050405020304" charset="0"/>
              </a:rPr>
              <a:t>W(</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,50)</a:t>
            </a:r>
            <a:endParaRPr lang="en-US" altLang="zh-CN" sz="2000" b="1">
              <a:latin typeface="Times New Roman" panose="02020603050405020304" charset="0"/>
              <a:cs typeface="Times New Roman" panose="02020603050405020304" charset="0"/>
            </a:endParaRPr>
          </a:p>
        </p:txBody>
      </p:sp>
      <p:sp>
        <p:nvSpPr>
          <p:cNvPr id="15" name="文本框 14"/>
          <p:cNvSpPr txBox="1"/>
          <p:nvPr>
            <p:custDataLst>
              <p:tags r:id="rId3"/>
            </p:custDataLst>
          </p:nvPr>
        </p:nvSpPr>
        <p:spPr>
          <a:xfrm>
            <a:off x="5991225" y="193484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25000">
                <a:latin typeface="Times New Roman" panose="02020603050405020304" charset="0"/>
                <a:cs typeface="Times New Roman" panose="02020603050405020304" charset="0"/>
              </a:rPr>
              <a:t>A</a:t>
            </a:r>
            <a:endParaRPr lang="en-US" altLang="zh-CN" sz="2000" b="1" baseline="-25000">
              <a:latin typeface="Times New Roman" panose="02020603050405020304" charset="0"/>
              <a:cs typeface="Times New Roman" panose="02020603050405020304" charset="0"/>
            </a:endParaRPr>
          </a:p>
        </p:txBody>
      </p:sp>
      <p:sp>
        <p:nvSpPr>
          <p:cNvPr id="16" name="矩形 15"/>
          <p:cNvSpPr/>
          <p:nvPr>
            <p:custDataLst>
              <p:tags r:id="rId4"/>
            </p:custDataLst>
          </p:nvPr>
        </p:nvSpPr>
        <p:spPr>
          <a:xfrm>
            <a:off x="2588895" y="3706495"/>
            <a:ext cx="1746250" cy="513715"/>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7" name="文本框 16"/>
          <p:cNvSpPr txBox="1"/>
          <p:nvPr>
            <p:custDataLst>
              <p:tags r:id="rId5"/>
            </p:custDataLst>
          </p:nvPr>
        </p:nvSpPr>
        <p:spPr>
          <a:xfrm>
            <a:off x="2748280" y="381317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W(</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,0)</a:t>
            </a:r>
            <a:endParaRPr lang="en-US" altLang="zh-CN" sz="2000" b="1">
              <a:latin typeface="Times New Roman" panose="02020603050405020304" charset="0"/>
              <a:cs typeface="Times New Roman" panose="02020603050405020304" charset="0"/>
            </a:endParaRPr>
          </a:p>
        </p:txBody>
      </p:sp>
      <p:sp>
        <p:nvSpPr>
          <p:cNvPr id="18" name="文本框 17"/>
          <p:cNvSpPr txBox="1"/>
          <p:nvPr>
            <p:custDataLst>
              <p:tags r:id="rId6"/>
            </p:custDataLst>
          </p:nvPr>
        </p:nvSpPr>
        <p:spPr>
          <a:xfrm>
            <a:off x="3117215" y="330771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25000">
                <a:latin typeface="Times New Roman" panose="02020603050405020304" charset="0"/>
                <a:cs typeface="Times New Roman" panose="02020603050405020304" charset="0"/>
              </a:rPr>
              <a:t>0</a:t>
            </a:r>
            <a:endParaRPr lang="en-US" altLang="zh-CN" sz="2000" b="1" baseline="-25000">
              <a:latin typeface="Times New Roman" panose="02020603050405020304" charset="0"/>
              <a:cs typeface="Times New Roman" panose="02020603050405020304" charset="0"/>
            </a:endParaRPr>
          </a:p>
        </p:txBody>
      </p:sp>
      <p:sp>
        <p:nvSpPr>
          <p:cNvPr id="19" name="矩形 18"/>
          <p:cNvSpPr/>
          <p:nvPr>
            <p:custDataLst>
              <p:tags r:id="rId7"/>
            </p:custDataLst>
          </p:nvPr>
        </p:nvSpPr>
        <p:spPr>
          <a:xfrm>
            <a:off x="8081645" y="3706495"/>
            <a:ext cx="1746250" cy="513715"/>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0" name="文本框 19"/>
          <p:cNvSpPr txBox="1"/>
          <p:nvPr>
            <p:custDataLst>
              <p:tags r:id="rId8"/>
            </p:custDataLst>
          </p:nvPr>
        </p:nvSpPr>
        <p:spPr>
          <a:xfrm>
            <a:off x="8241030" y="381317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R(</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,25)</a:t>
            </a:r>
            <a:endParaRPr lang="en-US" altLang="zh-CN" sz="2000" b="1">
              <a:latin typeface="Times New Roman" panose="02020603050405020304" charset="0"/>
              <a:cs typeface="Times New Roman" panose="02020603050405020304" charset="0"/>
            </a:endParaRPr>
          </a:p>
          <a:p>
            <a:pPr algn="ctr"/>
            <a:endParaRPr lang="en-US" altLang="zh-CN" sz="2000" b="1">
              <a:latin typeface="Times New Roman" panose="02020603050405020304" charset="0"/>
              <a:cs typeface="Times New Roman" panose="02020603050405020304" charset="0"/>
            </a:endParaRPr>
          </a:p>
        </p:txBody>
      </p:sp>
      <p:sp>
        <p:nvSpPr>
          <p:cNvPr id="21" name="文本框 20"/>
          <p:cNvSpPr txBox="1"/>
          <p:nvPr>
            <p:custDataLst>
              <p:tags r:id="rId9"/>
            </p:custDataLst>
          </p:nvPr>
        </p:nvSpPr>
        <p:spPr>
          <a:xfrm>
            <a:off x="8609965" y="330771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30000">
                <a:latin typeface="Times New Roman" panose="02020603050405020304" charset="0"/>
                <a:cs typeface="Times New Roman" panose="02020603050405020304" charset="0"/>
              </a:rPr>
              <a:t>’</a:t>
            </a:r>
            <a:r>
              <a:rPr lang="en-US" altLang="zh-CN" sz="2000" b="1" baseline="-25000">
                <a:latin typeface="Times New Roman" panose="02020603050405020304" charset="0"/>
                <a:cs typeface="Times New Roman" panose="02020603050405020304" charset="0"/>
              </a:rPr>
              <a:t>A</a:t>
            </a:r>
            <a:endParaRPr lang="en-US" altLang="zh-CN" sz="2000" b="1" baseline="-25000">
              <a:latin typeface="Times New Roman" panose="02020603050405020304" charset="0"/>
              <a:cs typeface="Times New Roman" panose="02020603050405020304" charset="0"/>
            </a:endParaRPr>
          </a:p>
        </p:txBody>
      </p:sp>
      <p:sp>
        <p:nvSpPr>
          <p:cNvPr id="22" name="矩形 21"/>
          <p:cNvSpPr/>
          <p:nvPr>
            <p:custDataLst>
              <p:tags r:id="rId10"/>
            </p:custDataLst>
          </p:nvPr>
        </p:nvSpPr>
        <p:spPr>
          <a:xfrm>
            <a:off x="5462905" y="4973955"/>
            <a:ext cx="1746250" cy="811530"/>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3" name="文本框 22"/>
          <p:cNvSpPr txBox="1"/>
          <p:nvPr>
            <p:custDataLst>
              <p:tags r:id="rId11"/>
            </p:custDataLst>
          </p:nvPr>
        </p:nvSpPr>
        <p:spPr>
          <a:xfrm>
            <a:off x="5622290" y="508063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R(</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,0)</a:t>
            </a:r>
            <a:endParaRPr lang="en-US" altLang="zh-CN" sz="2000" b="1">
              <a:latin typeface="Times New Roman" panose="02020603050405020304" charset="0"/>
              <a:cs typeface="Times New Roman" panose="02020603050405020304" charset="0"/>
            </a:endParaRPr>
          </a:p>
          <a:p>
            <a:pPr algn="ctr"/>
            <a:r>
              <a:rPr lang="en-US" altLang="zh-CN" sz="2000" b="1">
                <a:latin typeface="Times New Roman" panose="02020603050405020304" charset="0"/>
                <a:cs typeface="Times New Roman" panose="02020603050405020304" charset="0"/>
              </a:rPr>
              <a:t>W(</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,25)</a:t>
            </a:r>
            <a:endParaRPr lang="en-US" altLang="zh-CN" sz="2000" b="1">
              <a:latin typeface="Times New Roman" panose="02020603050405020304" charset="0"/>
              <a:cs typeface="Times New Roman" panose="02020603050405020304" charset="0"/>
            </a:endParaRPr>
          </a:p>
        </p:txBody>
      </p:sp>
      <p:sp>
        <p:nvSpPr>
          <p:cNvPr id="24" name="文本框 23"/>
          <p:cNvSpPr txBox="1"/>
          <p:nvPr>
            <p:custDataLst>
              <p:tags r:id="rId12"/>
            </p:custDataLst>
          </p:nvPr>
        </p:nvSpPr>
        <p:spPr>
          <a:xfrm>
            <a:off x="5991225" y="578548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25000">
                <a:latin typeface="Times New Roman" panose="02020603050405020304" charset="0"/>
                <a:cs typeface="Times New Roman" panose="02020603050405020304" charset="0"/>
              </a:rPr>
              <a:t>B</a:t>
            </a:r>
            <a:endParaRPr lang="en-US" altLang="zh-CN" sz="2000" b="1" baseline="-25000">
              <a:latin typeface="Times New Roman" panose="02020603050405020304" charset="0"/>
              <a:cs typeface="Times New Roman" panose="02020603050405020304" charset="0"/>
            </a:endParaRPr>
          </a:p>
        </p:txBody>
      </p:sp>
      <p:sp>
        <p:nvSpPr>
          <p:cNvPr id="26" name="文本框 25"/>
          <p:cNvSpPr txBox="1"/>
          <p:nvPr/>
        </p:nvSpPr>
        <p:spPr>
          <a:xfrm>
            <a:off x="1852930" y="6127115"/>
            <a:ext cx="9206230" cy="460375"/>
          </a:xfrm>
          <a:prstGeom prst="rect">
            <a:avLst/>
          </a:prstGeom>
          <a:noFill/>
        </p:spPr>
        <p:txBody>
          <a:bodyPr wrap="square" rtlCol="0">
            <a:spAutoFit/>
          </a:bodyPr>
          <a:p>
            <a:pPr algn="ctr"/>
            <a:r>
              <a:rPr lang="en-US" altLang="zh-CN" sz="2400" b="1">
                <a:latin typeface="Times New Roman" panose="02020603050405020304" charset="0"/>
                <a:cs typeface="Times New Roman" panose="02020603050405020304" charset="0"/>
              </a:rPr>
              <a:t>Therefore, this history does not satisfy SER</a:t>
            </a:r>
            <a:endParaRPr lang="en-US" altLang="zh-CN" sz="2400" b="1">
              <a:latin typeface="Times New Roman" panose="02020603050405020304" charset="0"/>
              <a:cs typeface="Times New Roman" panose="02020603050405020304" charset="0"/>
            </a:endParaRPr>
          </a:p>
        </p:txBody>
      </p:sp>
      <p:cxnSp>
        <p:nvCxnSpPr>
          <p:cNvPr id="28" name="直接箭头连接符 27"/>
          <p:cNvCxnSpPr>
            <a:stCxn id="18" idx="2"/>
            <a:endCxn id="13" idx="1"/>
          </p:cNvCxnSpPr>
          <p:nvPr/>
        </p:nvCxnSpPr>
        <p:spPr>
          <a:xfrm flipV="1">
            <a:off x="3462020" y="2739390"/>
            <a:ext cx="2000885" cy="967105"/>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cxnSp>
        <p:nvCxnSpPr>
          <p:cNvPr id="29" name="直接箭头连接符 28"/>
          <p:cNvCxnSpPr>
            <a:endCxn id="22" idx="1"/>
          </p:cNvCxnSpPr>
          <p:nvPr/>
        </p:nvCxnSpPr>
        <p:spPr>
          <a:xfrm>
            <a:off x="3442335" y="4225925"/>
            <a:ext cx="2020570" cy="1153795"/>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cxnSp>
        <p:nvCxnSpPr>
          <p:cNvPr id="30" name="直接箭头连接符 29"/>
          <p:cNvCxnSpPr>
            <a:stCxn id="22" idx="3"/>
          </p:cNvCxnSpPr>
          <p:nvPr/>
        </p:nvCxnSpPr>
        <p:spPr>
          <a:xfrm flipV="1">
            <a:off x="7209155" y="4199255"/>
            <a:ext cx="1766570" cy="1180465"/>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sp>
        <p:nvSpPr>
          <p:cNvPr id="31" name="文本框 30"/>
          <p:cNvSpPr txBox="1"/>
          <p:nvPr/>
        </p:nvSpPr>
        <p:spPr>
          <a:xfrm>
            <a:off x="4192905" y="3261360"/>
            <a:ext cx="58039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WR</a:t>
            </a:r>
            <a:endParaRPr lang="en-US" altLang="zh-CN" b="1">
              <a:latin typeface="Times New Roman" panose="02020603050405020304" charset="0"/>
              <a:cs typeface="Times New Roman" panose="02020603050405020304" charset="0"/>
            </a:endParaRPr>
          </a:p>
        </p:txBody>
      </p:sp>
      <p:sp>
        <p:nvSpPr>
          <p:cNvPr id="32" name="文本框 31"/>
          <p:cNvSpPr txBox="1"/>
          <p:nvPr/>
        </p:nvSpPr>
        <p:spPr>
          <a:xfrm>
            <a:off x="4440555" y="4582795"/>
            <a:ext cx="58039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WR</a:t>
            </a:r>
            <a:endParaRPr lang="en-US" altLang="zh-CN" b="1">
              <a:latin typeface="Times New Roman" panose="02020603050405020304" charset="0"/>
              <a:cs typeface="Times New Roman" panose="02020603050405020304" charset="0"/>
            </a:endParaRPr>
          </a:p>
        </p:txBody>
      </p:sp>
      <p:sp>
        <p:nvSpPr>
          <p:cNvPr id="33" name="文本框 32"/>
          <p:cNvSpPr txBox="1"/>
          <p:nvPr/>
        </p:nvSpPr>
        <p:spPr>
          <a:xfrm>
            <a:off x="8029575" y="4712335"/>
            <a:ext cx="58039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WR</a:t>
            </a:r>
            <a:endParaRPr lang="en-US" altLang="zh-CN" b="1">
              <a:latin typeface="Times New Roman" panose="02020603050405020304" charset="0"/>
              <a:cs typeface="Times New Roman" panose="02020603050405020304" charset="0"/>
            </a:endParaRPr>
          </a:p>
        </p:txBody>
      </p:sp>
      <p:sp>
        <p:nvSpPr>
          <p:cNvPr id="2" name="文本框 1"/>
          <p:cNvSpPr txBox="1"/>
          <p:nvPr/>
        </p:nvSpPr>
        <p:spPr>
          <a:xfrm>
            <a:off x="1945005" y="1284605"/>
            <a:ext cx="8342630" cy="829945"/>
          </a:xfrm>
          <a:prstGeom prst="rect">
            <a:avLst/>
          </a:prstGeom>
          <a:noFill/>
        </p:spPr>
        <p:txBody>
          <a:bodyPr wrap="square" rtlCol="0">
            <a:spAutoFit/>
          </a:bodyPr>
          <a:p>
            <a:pPr algn="l"/>
            <a:r>
              <a:rPr lang="en-US" altLang="zh-CN" sz="2400">
                <a:latin typeface="Times New Roman" panose="02020603050405020304" charset="0"/>
                <a:cs typeface="Times New Roman" panose="02020603050405020304" charset="0"/>
              </a:rPr>
              <a:t>We have considered both bases </a:t>
            </a:r>
            <a:r>
              <a:rPr lang="en-US" altLang="zh-CN" sz="2400">
                <a:solidFill>
                  <a:srgbClr val="FF0000"/>
                </a:solidFill>
                <a:latin typeface="Times New Roman" panose="02020603050405020304" charset="0"/>
                <a:cs typeface="Times New Roman" panose="02020603050405020304" charset="0"/>
                <a:sym typeface="+mn-ea"/>
              </a:rPr>
              <a:t>T</a:t>
            </a:r>
            <a:r>
              <a:rPr lang="en-US" altLang="zh-CN" sz="2400" baseline="-25000">
                <a:solidFill>
                  <a:srgbClr val="FF0000"/>
                </a:solidFill>
                <a:latin typeface="Times New Roman" panose="02020603050405020304" charset="0"/>
                <a:cs typeface="Times New Roman" panose="02020603050405020304" charset="0"/>
                <a:sym typeface="+mn-ea"/>
              </a:rPr>
              <a:t>A</a:t>
            </a:r>
            <a:r>
              <a:rPr lang="en-US" altLang="zh-CN" sz="2400">
                <a:solidFill>
                  <a:srgbClr val="FF0000"/>
                </a:solidFill>
                <a:latin typeface="Times New Roman" panose="02020603050405020304" charset="0"/>
                <a:cs typeface="Times New Roman" panose="02020603050405020304" charset="0"/>
                <a:sym typeface="+mn-ea"/>
              </a:rPr>
              <a:t>             T</a:t>
            </a:r>
            <a:r>
              <a:rPr lang="en-US" altLang="zh-CN" sz="2400" baseline="-25000">
                <a:solidFill>
                  <a:srgbClr val="FF0000"/>
                </a:solidFill>
                <a:latin typeface="Times New Roman" panose="02020603050405020304" charset="0"/>
                <a:cs typeface="Times New Roman" panose="02020603050405020304" charset="0"/>
                <a:sym typeface="+mn-ea"/>
              </a:rPr>
              <a:t>B</a:t>
            </a:r>
            <a:r>
              <a:rPr lang="en-US" altLang="zh-CN" sz="2400">
                <a:latin typeface="Times New Roman" panose="02020603050405020304" charset="0"/>
                <a:cs typeface="Times New Roman" panose="02020603050405020304" charset="0"/>
              </a:rPr>
              <a:t>and </a:t>
            </a:r>
            <a:r>
              <a:rPr lang="en-US" altLang="zh-CN" sz="2400">
                <a:solidFill>
                  <a:srgbClr val="FF0000"/>
                </a:solidFill>
                <a:latin typeface="Times New Roman" panose="02020603050405020304" charset="0"/>
                <a:cs typeface="Times New Roman" panose="02020603050405020304" charset="0"/>
                <a:sym typeface="+mn-ea"/>
              </a:rPr>
              <a:t>T</a:t>
            </a:r>
            <a:r>
              <a:rPr lang="en-US" altLang="zh-CN" sz="2400" baseline="-25000">
                <a:solidFill>
                  <a:srgbClr val="FF0000"/>
                </a:solidFill>
                <a:latin typeface="Times New Roman" panose="02020603050405020304" charset="0"/>
                <a:cs typeface="Times New Roman" panose="02020603050405020304" charset="0"/>
                <a:sym typeface="+mn-ea"/>
              </a:rPr>
              <a:t>B</a:t>
            </a:r>
            <a:r>
              <a:rPr lang="en-US" altLang="zh-CN" sz="2400">
                <a:solidFill>
                  <a:srgbClr val="FF0000"/>
                </a:solidFill>
                <a:latin typeface="Times New Roman" panose="02020603050405020304" charset="0"/>
                <a:cs typeface="Times New Roman" panose="02020603050405020304" charset="0"/>
                <a:sym typeface="+mn-ea"/>
              </a:rPr>
              <a:t>            T</a:t>
            </a:r>
            <a:r>
              <a:rPr lang="en-US" altLang="zh-CN" sz="2400" baseline="-25000">
                <a:solidFill>
                  <a:srgbClr val="FF0000"/>
                </a:solidFill>
                <a:latin typeface="Times New Roman" panose="02020603050405020304" charset="0"/>
                <a:cs typeface="Times New Roman" panose="02020603050405020304" charset="0"/>
                <a:sym typeface="+mn-ea"/>
              </a:rPr>
              <a:t>A </a:t>
            </a:r>
            <a:r>
              <a:rPr lang="en-US" altLang="zh-CN" sz="2400">
                <a:latin typeface="Times New Roman" panose="02020603050405020304" charset="0"/>
                <a:cs typeface="Times New Roman" panose="02020603050405020304" charset="0"/>
              </a:rPr>
              <a:t>,</a:t>
            </a:r>
            <a:endParaRPr lang="en-US" altLang="zh-CN" sz="2400">
              <a:latin typeface="Times New Roman" panose="02020603050405020304" charset="0"/>
              <a:cs typeface="Times New Roman" panose="02020603050405020304" charset="0"/>
            </a:endParaRPr>
          </a:p>
          <a:p>
            <a:pPr algn="l"/>
            <a:r>
              <a:rPr lang="en-US" altLang="zh-CN" sz="2400">
                <a:latin typeface="Times New Roman" panose="02020603050405020304" charset="0"/>
                <a:cs typeface="Times New Roman" panose="02020603050405020304" charset="0"/>
              </a:rPr>
              <a:t>and each case leads to an undesired cycle for SER</a:t>
            </a:r>
            <a:endParaRPr lang="en-US" altLang="zh-CN" sz="2400">
              <a:latin typeface="Times New Roman" panose="02020603050405020304" charset="0"/>
              <a:cs typeface="Times New Roman" panose="02020603050405020304" charset="0"/>
            </a:endParaRPr>
          </a:p>
        </p:txBody>
      </p:sp>
      <p:sp>
        <p:nvSpPr>
          <p:cNvPr id="39" name="文本框 38"/>
          <p:cNvSpPr txBox="1"/>
          <p:nvPr/>
        </p:nvSpPr>
        <p:spPr>
          <a:xfrm>
            <a:off x="6343650" y="1168400"/>
            <a:ext cx="996315" cy="237490"/>
          </a:xfrm>
          <a:prstGeom prst="rect">
            <a:avLst/>
          </a:prstGeom>
          <a:noFill/>
        </p:spPr>
        <p:txBody>
          <a:bodyPr wrap="square" rtlCol="0">
            <a:noAutofit/>
          </a:bodyPr>
          <a:p>
            <a:r>
              <a:rPr lang="en-US" altLang="zh-CN" sz="2000" b="1">
                <a:solidFill>
                  <a:srgbClr val="FF0000"/>
                </a:solidFill>
              </a:rPr>
              <a:t>ww</a:t>
            </a:r>
            <a:endParaRPr lang="en-US" altLang="zh-CN" sz="2000" b="1">
              <a:solidFill>
                <a:srgbClr val="FF0000"/>
              </a:solidFill>
            </a:endParaRPr>
          </a:p>
        </p:txBody>
      </p:sp>
      <p:cxnSp>
        <p:nvCxnSpPr>
          <p:cNvPr id="4" name="直接箭头连接符 3"/>
          <p:cNvCxnSpPr/>
          <p:nvPr/>
        </p:nvCxnSpPr>
        <p:spPr>
          <a:xfrm flipV="1">
            <a:off x="6221095" y="1508760"/>
            <a:ext cx="937895" cy="13335"/>
          </a:xfrm>
          <a:prstGeom prst="straightConnector1">
            <a:avLst/>
          </a:prstGeom>
          <a:ln w="19050">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6" name="直接箭头连接符 5"/>
          <p:cNvCxnSpPr/>
          <p:nvPr/>
        </p:nvCxnSpPr>
        <p:spPr>
          <a:xfrm flipV="1">
            <a:off x="8362315" y="1495425"/>
            <a:ext cx="937895" cy="13335"/>
          </a:xfrm>
          <a:prstGeom prst="straightConnector1">
            <a:avLst/>
          </a:prstGeom>
          <a:ln w="19050">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7" name="文本框 6"/>
          <p:cNvSpPr txBox="1"/>
          <p:nvPr/>
        </p:nvSpPr>
        <p:spPr>
          <a:xfrm>
            <a:off x="8609965" y="1162050"/>
            <a:ext cx="996315" cy="237490"/>
          </a:xfrm>
          <a:prstGeom prst="rect">
            <a:avLst/>
          </a:prstGeom>
          <a:noFill/>
        </p:spPr>
        <p:txBody>
          <a:bodyPr wrap="square" rtlCol="0">
            <a:noAutofit/>
          </a:bodyPr>
          <a:p>
            <a:r>
              <a:rPr lang="en-US" altLang="zh-CN" sz="2000" b="1">
                <a:solidFill>
                  <a:srgbClr val="FF0000"/>
                </a:solidFill>
              </a:rPr>
              <a:t>ww</a:t>
            </a:r>
            <a:endParaRPr lang="en-US" altLang="zh-CN" sz="2000" b="1">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10594975" cy="521970"/>
          </a:xfrm>
        </p:spPr>
        <p:txBody>
          <a:bodyPr/>
          <a:lstStyle/>
          <a:p>
            <a:r>
              <a:rPr lang="en-US" altLang="zh-CN" dirty="0"/>
              <a:t>Mini-Transaction History Verification Algorithm</a:t>
            </a:r>
            <a:endParaRPr lang="en-US" altLang="zh-CN" dirty="0"/>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pic>
        <p:nvPicPr>
          <p:cNvPr id="6" name="图片 5"/>
          <p:cNvPicPr>
            <a:picLocks noChangeAspect="1"/>
          </p:cNvPicPr>
          <p:nvPr/>
        </p:nvPicPr>
        <p:blipFill>
          <a:blip r:embed="rId1"/>
          <a:stretch>
            <a:fillRect/>
          </a:stretch>
        </p:blipFill>
        <p:spPr>
          <a:xfrm>
            <a:off x="600710" y="1407795"/>
            <a:ext cx="5048885" cy="1094105"/>
          </a:xfrm>
          <a:prstGeom prst="rect">
            <a:avLst/>
          </a:prstGeom>
        </p:spPr>
      </p:pic>
      <p:cxnSp>
        <p:nvCxnSpPr>
          <p:cNvPr id="10" name="曲线连接符 9"/>
          <p:cNvCxnSpPr/>
          <p:nvPr/>
        </p:nvCxnSpPr>
        <p:spPr>
          <a:xfrm flipV="1">
            <a:off x="5649595" y="1407795"/>
            <a:ext cx="3098165" cy="537845"/>
          </a:xfrm>
          <a:prstGeom prst="curvedConnector4">
            <a:avLst>
              <a:gd name="adj1" fmla="val 4858"/>
              <a:gd name="adj2" fmla="val 144274"/>
            </a:avLst>
          </a:prstGeom>
          <a:ln w="19050">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11" name="图片 10"/>
          <p:cNvPicPr>
            <a:picLocks noChangeAspect="1"/>
          </p:cNvPicPr>
          <p:nvPr/>
        </p:nvPicPr>
        <p:blipFill>
          <a:blip r:embed="rId2"/>
          <a:stretch>
            <a:fillRect/>
          </a:stretch>
        </p:blipFill>
        <p:spPr>
          <a:xfrm>
            <a:off x="5949315" y="1407795"/>
            <a:ext cx="5596255" cy="1784350"/>
          </a:xfrm>
          <a:prstGeom prst="rect">
            <a:avLst/>
          </a:prstGeom>
        </p:spPr>
      </p:pic>
      <p:sp>
        <p:nvSpPr>
          <p:cNvPr id="13" name="矩形 12"/>
          <p:cNvSpPr/>
          <p:nvPr>
            <p:custDataLst>
              <p:tags r:id="rId3"/>
            </p:custDataLst>
          </p:nvPr>
        </p:nvSpPr>
        <p:spPr>
          <a:xfrm>
            <a:off x="2922270" y="2900680"/>
            <a:ext cx="1746250" cy="811530"/>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4" name="文本框 13"/>
          <p:cNvSpPr txBox="1"/>
          <p:nvPr>
            <p:custDataLst>
              <p:tags r:id="rId4"/>
            </p:custDataLst>
          </p:nvPr>
        </p:nvSpPr>
        <p:spPr>
          <a:xfrm>
            <a:off x="3081655" y="3007360"/>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R(</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,0)</a:t>
            </a:r>
            <a:endParaRPr lang="en-US" altLang="zh-CN" sz="2000" b="1">
              <a:latin typeface="Times New Roman" panose="02020603050405020304" charset="0"/>
              <a:cs typeface="Times New Roman" panose="02020603050405020304" charset="0"/>
            </a:endParaRPr>
          </a:p>
          <a:p>
            <a:pPr algn="ctr"/>
            <a:r>
              <a:rPr lang="en-US" altLang="zh-CN" sz="2000" b="1">
                <a:latin typeface="Times New Roman" panose="02020603050405020304" charset="0"/>
                <a:cs typeface="Times New Roman" panose="02020603050405020304" charset="0"/>
              </a:rPr>
              <a:t>W(</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,50)</a:t>
            </a:r>
            <a:endParaRPr lang="en-US" altLang="zh-CN" sz="2000" b="1">
              <a:latin typeface="Times New Roman" panose="02020603050405020304" charset="0"/>
              <a:cs typeface="Times New Roman" panose="02020603050405020304" charset="0"/>
            </a:endParaRPr>
          </a:p>
        </p:txBody>
      </p:sp>
      <p:sp>
        <p:nvSpPr>
          <p:cNvPr id="15" name="文本框 14"/>
          <p:cNvSpPr txBox="1"/>
          <p:nvPr>
            <p:custDataLst>
              <p:tags r:id="rId5"/>
            </p:custDataLst>
          </p:nvPr>
        </p:nvSpPr>
        <p:spPr>
          <a:xfrm>
            <a:off x="3450590" y="2501900"/>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25000">
                <a:latin typeface="Times New Roman" panose="02020603050405020304" charset="0"/>
                <a:cs typeface="Times New Roman" panose="02020603050405020304" charset="0"/>
              </a:rPr>
              <a:t>A</a:t>
            </a:r>
            <a:endParaRPr lang="en-US" altLang="zh-CN" sz="2000" b="1" baseline="-25000">
              <a:latin typeface="Times New Roman" panose="02020603050405020304" charset="0"/>
              <a:cs typeface="Times New Roman" panose="02020603050405020304" charset="0"/>
            </a:endParaRPr>
          </a:p>
        </p:txBody>
      </p:sp>
      <p:sp>
        <p:nvSpPr>
          <p:cNvPr id="16" name="矩形 15"/>
          <p:cNvSpPr/>
          <p:nvPr>
            <p:custDataLst>
              <p:tags r:id="rId6"/>
            </p:custDataLst>
          </p:nvPr>
        </p:nvSpPr>
        <p:spPr>
          <a:xfrm>
            <a:off x="48260" y="4273550"/>
            <a:ext cx="1746250" cy="513715"/>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7" name="文本框 16"/>
          <p:cNvSpPr txBox="1"/>
          <p:nvPr>
            <p:custDataLst>
              <p:tags r:id="rId7"/>
            </p:custDataLst>
          </p:nvPr>
        </p:nvSpPr>
        <p:spPr>
          <a:xfrm>
            <a:off x="207645" y="4380230"/>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W(</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,0)</a:t>
            </a:r>
            <a:endParaRPr lang="en-US" altLang="zh-CN" sz="2000" b="1">
              <a:latin typeface="Times New Roman" panose="02020603050405020304" charset="0"/>
              <a:cs typeface="Times New Roman" panose="02020603050405020304" charset="0"/>
            </a:endParaRPr>
          </a:p>
        </p:txBody>
      </p:sp>
      <p:sp>
        <p:nvSpPr>
          <p:cNvPr id="18" name="文本框 17"/>
          <p:cNvSpPr txBox="1"/>
          <p:nvPr>
            <p:custDataLst>
              <p:tags r:id="rId8"/>
            </p:custDataLst>
          </p:nvPr>
        </p:nvSpPr>
        <p:spPr>
          <a:xfrm>
            <a:off x="576580" y="3874770"/>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25000">
                <a:latin typeface="Times New Roman" panose="02020603050405020304" charset="0"/>
                <a:cs typeface="Times New Roman" panose="02020603050405020304" charset="0"/>
              </a:rPr>
              <a:t>0</a:t>
            </a:r>
            <a:endParaRPr lang="en-US" altLang="zh-CN" sz="2000" b="1" baseline="-25000">
              <a:latin typeface="Times New Roman" panose="02020603050405020304" charset="0"/>
              <a:cs typeface="Times New Roman" panose="02020603050405020304" charset="0"/>
            </a:endParaRPr>
          </a:p>
        </p:txBody>
      </p:sp>
      <p:sp>
        <p:nvSpPr>
          <p:cNvPr id="19" name="矩形 18"/>
          <p:cNvSpPr/>
          <p:nvPr>
            <p:custDataLst>
              <p:tags r:id="rId9"/>
            </p:custDataLst>
          </p:nvPr>
        </p:nvSpPr>
        <p:spPr>
          <a:xfrm>
            <a:off x="5420995" y="4017645"/>
            <a:ext cx="1746250" cy="513715"/>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0" name="文本框 19"/>
          <p:cNvSpPr txBox="1"/>
          <p:nvPr>
            <p:custDataLst>
              <p:tags r:id="rId10"/>
            </p:custDataLst>
          </p:nvPr>
        </p:nvSpPr>
        <p:spPr>
          <a:xfrm>
            <a:off x="5580380" y="4124325"/>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R(</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,25)</a:t>
            </a:r>
            <a:endParaRPr lang="en-US" altLang="zh-CN" sz="2000" b="1">
              <a:latin typeface="Times New Roman" panose="02020603050405020304" charset="0"/>
              <a:cs typeface="Times New Roman" panose="02020603050405020304" charset="0"/>
            </a:endParaRPr>
          </a:p>
          <a:p>
            <a:pPr algn="ctr"/>
            <a:endParaRPr lang="en-US" altLang="zh-CN" sz="2000" b="1">
              <a:latin typeface="Times New Roman" panose="02020603050405020304" charset="0"/>
              <a:cs typeface="Times New Roman" panose="02020603050405020304" charset="0"/>
            </a:endParaRPr>
          </a:p>
        </p:txBody>
      </p:sp>
      <p:sp>
        <p:nvSpPr>
          <p:cNvPr id="21" name="文本框 20"/>
          <p:cNvSpPr txBox="1"/>
          <p:nvPr>
            <p:custDataLst>
              <p:tags r:id="rId11"/>
            </p:custDataLst>
          </p:nvPr>
        </p:nvSpPr>
        <p:spPr>
          <a:xfrm>
            <a:off x="5949315" y="3618865"/>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30000">
                <a:latin typeface="Times New Roman" panose="02020603050405020304" charset="0"/>
                <a:cs typeface="Times New Roman" panose="02020603050405020304" charset="0"/>
              </a:rPr>
              <a:t>’</a:t>
            </a:r>
            <a:r>
              <a:rPr lang="en-US" altLang="zh-CN" sz="2000" b="1" baseline="-25000">
                <a:latin typeface="Times New Roman" panose="02020603050405020304" charset="0"/>
                <a:cs typeface="Times New Roman" panose="02020603050405020304" charset="0"/>
              </a:rPr>
              <a:t>A</a:t>
            </a:r>
            <a:endParaRPr lang="en-US" altLang="zh-CN" sz="2000" b="1" baseline="-25000">
              <a:latin typeface="Times New Roman" panose="02020603050405020304" charset="0"/>
              <a:cs typeface="Times New Roman" panose="02020603050405020304" charset="0"/>
            </a:endParaRPr>
          </a:p>
        </p:txBody>
      </p:sp>
      <p:sp>
        <p:nvSpPr>
          <p:cNvPr id="22" name="矩形 21"/>
          <p:cNvSpPr/>
          <p:nvPr>
            <p:custDataLst>
              <p:tags r:id="rId12"/>
            </p:custDataLst>
          </p:nvPr>
        </p:nvSpPr>
        <p:spPr>
          <a:xfrm>
            <a:off x="2922270" y="5541010"/>
            <a:ext cx="1746250" cy="811530"/>
          </a:xfrm>
          <a:prstGeom prst="rect">
            <a:avLst/>
          </a:prstGeom>
          <a:ln>
            <a:solidFill>
              <a:schemeClr val="tx1"/>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3" name="文本框 22"/>
          <p:cNvSpPr txBox="1"/>
          <p:nvPr>
            <p:custDataLst>
              <p:tags r:id="rId13"/>
            </p:custDataLst>
          </p:nvPr>
        </p:nvSpPr>
        <p:spPr>
          <a:xfrm>
            <a:off x="3081655" y="5647690"/>
            <a:ext cx="1444625" cy="600075"/>
          </a:xfrm>
          <a:prstGeom prst="rect">
            <a:avLst/>
          </a:prstGeom>
          <a:noFill/>
        </p:spPr>
        <p:txBody>
          <a:bodyPr wrap="square" rtlCol="0">
            <a:noAutofit/>
          </a:bodyPr>
          <a:p>
            <a:pPr algn="ctr"/>
            <a:r>
              <a:rPr lang="en-US" altLang="zh-CN" sz="2000" b="1">
                <a:latin typeface="Times New Roman" panose="02020603050405020304" charset="0"/>
                <a:cs typeface="Times New Roman" panose="02020603050405020304" charset="0"/>
              </a:rPr>
              <a:t>R(</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,0)</a:t>
            </a:r>
            <a:endParaRPr lang="en-US" altLang="zh-CN" sz="2000" b="1">
              <a:latin typeface="Times New Roman" panose="02020603050405020304" charset="0"/>
              <a:cs typeface="Times New Roman" panose="02020603050405020304" charset="0"/>
            </a:endParaRPr>
          </a:p>
          <a:p>
            <a:pPr algn="ctr"/>
            <a:r>
              <a:rPr lang="en-US" altLang="zh-CN" sz="2000" b="1">
                <a:latin typeface="Times New Roman" panose="02020603050405020304" charset="0"/>
                <a:cs typeface="Times New Roman" panose="02020603050405020304" charset="0"/>
              </a:rPr>
              <a:t>W(</a:t>
            </a:r>
            <a:r>
              <a:rPr lang="en-US" altLang="zh-CN" sz="2000" b="1">
                <a:solidFill>
                  <a:schemeClr val="accent4"/>
                </a:solidFill>
                <a:latin typeface="Times New Roman" panose="02020603050405020304" charset="0"/>
                <a:cs typeface="Times New Roman" panose="02020603050405020304" charset="0"/>
              </a:rPr>
              <a:t>acct</a:t>
            </a:r>
            <a:r>
              <a:rPr lang="en-US" altLang="zh-CN" sz="2000" b="1">
                <a:latin typeface="Times New Roman" panose="02020603050405020304" charset="0"/>
                <a:cs typeface="Times New Roman" panose="02020603050405020304" charset="0"/>
              </a:rPr>
              <a:t>,25)</a:t>
            </a:r>
            <a:endParaRPr lang="en-US" altLang="zh-CN" sz="2000" b="1">
              <a:latin typeface="Times New Roman" panose="02020603050405020304" charset="0"/>
              <a:cs typeface="Times New Roman" panose="02020603050405020304" charset="0"/>
            </a:endParaRPr>
          </a:p>
        </p:txBody>
      </p:sp>
      <p:sp>
        <p:nvSpPr>
          <p:cNvPr id="24" name="文本框 23"/>
          <p:cNvSpPr txBox="1"/>
          <p:nvPr>
            <p:custDataLst>
              <p:tags r:id="rId14"/>
            </p:custDataLst>
          </p:nvPr>
        </p:nvSpPr>
        <p:spPr>
          <a:xfrm>
            <a:off x="3450590" y="6352540"/>
            <a:ext cx="689610" cy="398780"/>
          </a:xfrm>
          <a:prstGeom prst="rect">
            <a:avLst/>
          </a:prstGeom>
          <a:noFill/>
        </p:spPr>
        <p:txBody>
          <a:bodyPr wrap="square" rtlCol="0">
            <a:spAutoFit/>
          </a:bodyPr>
          <a:p>
            <a:r>
              <a:rPr lang="en-US" altLang="zh-CN" sz="2000" b="1">
                <a:latin typeface="Times New Roman" panose="02020603050405020304" charset="0"/>
                <a:cs typeface="Times New Roman" panose="02020603050405020304" charset="0"/>
              </a:rPr>
              <a:t>T</a:t>
            </a:r>
            <a:r>
              <a:rPr lang="en-US" altLang="zh-CN" sz="2000" b="1" baseline="-25000">
                <a:latin typeface="Times New Roman" panose="02020603050405020304" charset="0"/>
                <a:cs typeface="Times New Roman" panose="02020603050405020304" charset="0"/>
              </a:rPr>
              <a:t>B</a:t>
            </a:r>
            <a:endParaRPr lang="en-US" altLang="zh-CN" sz="2000" b="1" baseline="-25000">
              <a:latin typeface="Times New Roman" panose="02020603050405020304" charset="0"/>
              <a:cs typeface="Times New Roman" panose="02020603050405020304" charset="0"/>
            </a:endParaRPr>
          </a:p>
        </p:txBody>
      </p:sp>
      <p:cxnSp>
        <p:nvCxnSpPr>
          <p:cNvPr id="28" name="直接箭头连接符 27"/>
          <p:cNvCxnSpPr>
            <a:stCxn id="18" idx="2"/>
            <a:endCxn id="13" idx="1"/>
          </p:cNvCxnSpPr>
          <p:nvPr>
            <p:custDataLst>
              <p:tags r:id="rId15"/>
            </p:custDataLst>
          </p:nvPr>
        </p:nvCxnSpPr>
        <p:spPr>
          <a:xfrm flipV="1">
            <a:off x="921385" y="3306445"/>
            <a:ext cx="2000885" cy="967105"/>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cxnSp>
        <p:nvCxnSpPr>
          <p:cNvPr id="29" name="直接箭头连接符 28"/>
          <p:cNvCxnSpPr>
            <a:endCxn id="22" idx="1"/>
          </p:cNvCxnSpPr>
          <p:nvPr>
            <p:custDataLst>
              <p:tags r:id="rId16"/>
            </p:custDataLst>
          </p:nvPr>
        </p:nvCxnSpPr>
        <p:spPr>
          <a:xfrm>
            <a:off x="901700" y="4792980"/>
            <a:ext cx="2020570" cy="1153795"/>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cxnSp>
        <p:nvCxnSpPr>
          <p:cNvPr id="30" name="直接箭头连接符 29"/>
          <p:cNvCxnSpPr>
            <a:stCxn id="22" idx="3"/>
          </p:cNvCxnSpPr>
          <p:nvPr>
            <p:custDataLst>
              <p:tags r:id="rId17"/>
            </p:custDataLst>
          </p:nvPr>
        </p:nvCxnSpPr>
        <p:spPr>
          <a:xfrm flipV="1">
            <a:off x="4668520" y="4505325"/>
            <a:ext cx="1571625" cy="1441450"/>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sp>
        <p:nvSpPr>
          <p:cNvPr id="31" name="文本框 30"/>
          <p:cNvSpPr txBox="1"/>
          <p:nvPr>
            <p:custDataLst>
              <p:tags r:id="rId18"/>
            </p:custDataLst>
          </p:nvPr>
        </p:nvSpPr>
        <p:spPr>
          <a:xfrm>
            <a:off x="1652270" y="3828415"/>
            <a:ext cx="58039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WR</a:t>
            </a:r>
            <a:endParaRPr lang="en-US" altLang="zh-CN" b="1">
              <a:latin typeface="Times New Roman" panose="02020603050405020304" charset="0"/>
              <a:cs typeface="Times New Roman" panose="02020603050405020304" charset="0"/>
            </a:endParaRPr>
          </a:p>
        </p:txBody>
      </p:sp>
      <p:sp>
        <p:nvSpPr>
          <p:cNvPr id="32" name="文本框 31"/>
          <p:cNvSpPr txBox="1"/>
          <p:nvPr>
            <p:custDataLst>
              <p:tags r:id="rId19"/>
            </p:custDataLst>
          </p:nvPr>
        </p:nvSpPr>
        <p:spPr>
          <a:xfrm>
            <a:off x="1899920" y="5149850"/>
            <a:ext cx="58039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WR</a:t>
            </a:r>
            <a:endParaRPr lang="en-US" altLang="zh-CN" b="1">
              <a:latin typeface="Times New Roman" panose="02020603050405020304" charset="0"/>
              <a:cs typeface="Times New Roman" panose="02020603050405020304" charset="0"/>
            </a:endParaRPr>
          </a:p>
        </p:txBody>
      </p:sp>
      <p:sp>
        <p:nvSpPr>
          <p:cNvPr id="33" name="文本框 32"/>
          <p:cNvSpPr txBox="1"/>
          <p:nvPr>
            <p:custDataLst>
              <p:tags r:id="rId20"/>
            </p:custDataLst>
          </p:nvPr>
        </p:nvSpPr>
        <p:spPr>
          <a:xfrm>
            <a:off x="5580380" y="4980305"/>
            <a:ext cx="58039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WR</a:t>
            </a:r>
            <a:endParaRPr lang="en-US" altLang="zh-CN" b="1">
              <a:latin typeface="Times New Roman" panose="02020603050405020304" charset="0"/>
              <a:cs typeface="Times New Roman" panose="02020603050405020304" charset="0"/>
            </a:endParaRPr>
          </a:p>
        </p:txBody>
      </p:sp>
      <p:pic>
        <p:nvPicPr>
          <p:cNvPr id="12" name="图片 11"/>
          <p:cNvPicPr>
            <a:picLocks noChangeAspect="1"/>
          </p:cNvPicPr>
          <p:nvPr/>
        </p:nvPicPr>
        <p:blipFill>
          <a:blip r:embed="rId21"/>
          <a:stretch>
            <a:fillRect/>
          </a:stretch>
        </p:blipFill>
        <p:spPr>
          <a:xfrm>
            <a:off x="6260465" y="3177540"/>
            <a:ext cx="4981575" cy="590550"/>
          </a:xfrm>
          <a:prstGeom prst="rect">
            <a:avLst/>
          </a:prstGeom>
        </p:spPr>
      </p:pic>
      <p:pic>
        <p:nvPicPr>
          <p:cNvPr id="25" name="图片 24"/>
          <p:cNvPicPr>
            <a:picLocks noChangeAspect="1"/>
          </p:cNvPicPr>
          <p:nvPr/>
        </p:nvPicPr>
        <p:blipFill>
          <a:blip r:embed="rId22"/>
          <a:srcRect r="6150" b="12529"/>
          <a:stretch>
            <a:fillRect/>
          </a:stretch>
        </p:blipFill>
        <p:spPr>
          <a:xfrm>
            <a:off x="7167245" y="3903345"/>
            <a:ext cx="5086985" cy="483235"/>
          </a:xfrm>
          <a:prstGeom prst="rect">
            <a:avLst/>
          </a:prstGeom>
        </p:spPr>
      </p:pic>
      <p:sp>
        <p:nvSpPr>
          <p:cNvPr id="26" name="文本框 25"/>
          <p:cNvSpPr txBox="1"/>
          <p:nvPr>
            <p:custDataLst>
              <p:tags r:id="rId23"/>
            </p:custDataLst>
          </p:nvPr>
        </p:nvSpPr>
        <p:spPr>
          <a:xfrm>
            <a:off x="1008380" y="3013075"/>
            <a:ext cx="707390" cy="368300"/>
          </a:xfrm>
          <a:prstGeom prst="rect">
            <a:avLst/>
          </a:prstGeom>
          <a:noFill/>
        </p:spPr>
        <p:txBody>
          <a:bodyPr wrap="square" rtlCol="0">
            <a:spAutoFit/>
          </a:bodyPr>
          <a:p>
            <a:r>
              <a:rPr lang="en-US" altLang="zh-CN" b="1">
                <a:solidFill>
                  <a:srgbClr val="FF0000"/>
                </a:solidFill>
                <a:latin typeface="Times New Roman" panose="02020603050405020304" charset="0"/>
                <a:cs typeface="Times New Roman" panose="02020603050405020304" charset="0"/>
              </a:rPr>
              <a:t>WW</a:t>
            </a:r>
            <a:endParaRPr lang="en-US" altLang="zh-CN" b="1">
              <a:solidFill>
                <a:srgbClr val="FF0000"/>
              </a:solidFill>
              <a:latin typeface="Times New Roman" panose="02020603050405020304" charset="0"/>
              <a:cs typeface="Times New Roman" panose="02020603050405020304" charset="0"/>
            </a:endParaRPr>
          </a:p>
        </p:txBody>
      </p:sp>
      <p:cxnSp>
        <p:nvCxnSpPr>
          <p:cNvPr id="27" name="曲线连接符 26"/>
          <p:cNvCxnSpPr/>
          <p:nvPr>
            <p:custDataLst>
              <p:tags r:id="rId24"/>
            </p:custDataLst>
          </p:nvPr>
        </p:nvCxnSpPr>
        <p:spPr>
          <a:xfrm rot="5400000" flipH="1" flipV="1">
            <a:off x="1359535" y="2801620"/>
            <a:ext cx="967105" cy="2000885"/>
          </a:xfrm>
          <a:prstGeom prst="curvedConnector4">
            <a:avLst>
              <a:gd name="adj1" fmla="val 109717"/>
              <a:gd name="adj2" fmla="val 94795"/>
            </a:avLst>
          </a:prstGeom>
          <a:ln w="19050" cap="flat" cmpd="sng" algn="ctr">
            <a:solidFill>
              <a:srgbClr val="FF0000"/>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34" name="曲线连接符 33"/>
          <p:cNvCxnSpPr/>
          <p:nvPr>
            <p:custDataLst>
              <p:tags r:id="rId25"/>
            </p:custDataLst>
          </p:nvPr>
        </p:nvCxnSpPr>
        <p:spPr>
          <a:xfrm>
            <a:off x="822960" y="4792345"/>
            <a:ext cx="2020570" cy="1167130"/>
          </a:xfrm>
          <a:prstGeom prst="curvedConnector3">
            <a:avLst>
              <a:gd name="adj1" fmla="val -1037"/>
            </a:avLst>
          </a:prstGeom>
          <a:ln w="19050" cap="flat" cmpd="sng" algn="ctr">
            <a:solidFill>
              <a:srgbClr val="FF0000"/>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35" name="文本框 34"/>
          <p:cNvSpPr txBox="1"/>
          <p:nvPr>
            <p:custDataLst>
              <p:tags r:id="rId26"/>
            </p:custDataLst>
          </p:nvPr>
        </p:nvSpPr>
        <p:spPr>
          <a:xfrm>
            <a:off x="822960" y="5671820"/>
            <a:ext cx="707390" cy="368300"/>
          </a:xfrm>
          <a:prstGeom prst="rect">
            <a:avLst/>
          </a:prstGeom>
          <a:noFill/>
        </p:spPr>
        <p:txBody>
          <a:bodyPr wrap="square" rtlCol="0">
            <a:spAutoFit/>
          </a:bodyPr>
          <a:p>
            <a:r>
              <a:rPr lang="en-US" altLang="zh-CN" b="1">
                <a:solidFill>
                  <a:srgbClr val="FF0000"/>
                </a:solidFill>
                <a:latin typeface="Times New Roman" panose="02020603050405020304" charset="0"/>
                <a:cs typeface="Times New Roman" panose="02020603050405020304" charset="0"/>
              </a:rPr>
              <a:t>WW</a:t>
            </a:r>
            <a:endParaRPr lang="en-US" altLang="zh-CN" b="1">
              <a:solidFill>
                <a:srgbClr val="FF0000"/>
              </a:solidFill>
              <a:latin typeface="Times New Roman" panose="02020603050405020304" charset="0"/>
              <a:cs typeface="Times New Roman" panose="02020603050405020304" charset="0"/>
            </a:endParaRPr>
          </a:p>
        </p:txBody>
      </p:sp>
      <p:sp>
        <p:nvSpPr>
          <p:cNvPr id="43" name="文本框 42"/>
          <p:cNvSpPr txBox="1"/>
          <p:nvPr>
            <p:custDataLst>
              <p:tags r:id="rId27"/>
            </p:custDataLst>
          </p:nvPr>
        </p:nvSpPr>
        <p:spPr>
          <a:xfrm>
            <a:off x="5012055" y="3714115"/>
            <a:ext cx="707390" cy="368300"/>
          </a:xfrm>
          <a:prstGeom prst="rect">
            <a:avLst/>
          </a:prstGeom>
          <a:noFill/>
        </p:spPr>
        <p:txBody>
          <a:bodyPr wrap="square" rtlCol="0">
            <a:spAutoFit/>
          </a:bodyPr>
          <a:p>
            <a:r>
              <a:rPr lang="en-US" altLang="zh-CN" b="1">
                <a:solidFill>
                  <a:srgbClr val="FF0000"/>
                </a:solidFill>
                <a:latin typeface="Times New Roman" panose="02020603050405020304" charset="0"/>
                <a:cs typeface="Times New Roman" panose="02020603050405020304" charset="0"/>
              </a:rPr>
              <a:t>WW</a:t>
            </a:r>
            <a:endParaRPr lang="en-US" altLang="zh-CN" b="1">
              <a:solidFill>
                <a:srgbClr val="FF0000"/>
              </a:solidFill>
              <a:latin typeface="Times New Roman" panose="02020603050405020304" charset="0"/>
              <a:cs typeface="Times New Roman" panose="02020603050405020304" charset="0"/>
            </a:endParaRPr>
          </a:p>
        </p:txBody>
      </p:sp>
      <p:cxnSp>
        <p:nvCxnSpPr>
          <p:cNvPr id="40" name="曲线连接符 39"/>
          <p:cNvCxnSpPr/>
          <p:nvPr>
            <p:custDataLst>
              <p:tags r:id="rId28"/>
            </p:custDataLst>
          </p:nvPr>
        </p:nvCxnSpPr>
        <p:spPr>
          <a:xfrm flipV="1">
            <a:off x="4589780" y="3319145"/>
            <a:ext cx="3175" cy="2640330"/>
          </a:xfrm>
          <a:prstGeom prst="curvedConnector3">
            <a:avLst>
              <a:gd name="adj1" fmla="val 19940000"/>
            </a:avLst>
          </a:prstGeom>
          <a:ln w="19050" cap="flat" cmpd="sng" algn="ctr">
            <a:solidFill>
              <a:srgbClr val="FF0000"/>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pic>
        <p:nvPicPr>
          <p:cNvPr id="36" name="图片 35"/>
          <p:cNvPicPr>
            <a:picLocks noChangeAspect="1"/>
          </p:cNvPicPr>
          <p:nvPr/>
        </p:nvPicPr>
        <p:blipFill>
          <a:blip r:embed="rId29"/>
          <a:stretch>
            <a:fillRect/>
          </a:stretch>
        </p:blipFill>
        <p:spPr>
          <a:xfrm>
            <a:off x="6382385" y="4580890"/>
            <a:ext cx="5444490" cy="2112010"/>
          </a:xfrm>
          <a:prstGeom prst="rect">
            <a:avLst/>
          </a:prstGeom>
        </p:spPr>
      </p:pic>
      <p:cxnSp>
        <p:nvCxnSpPr>
          <p:cNvPr id="37" name="直接箭头连接符 36"/>
          <p:cNvCxnSpPr/>
          <p:nvPr>
            <p:custDataLst>
              <p:tags r:id="rId30"/>
            </p:custDataLst>
          </p:nvPr>
        </p:nvCxnSpPr>
        <p:spPr>
          <a:xfrm>
            <a:off x="3309620" y="3714115"/>
            <a:ext cx="0" cy="1828800"/>
          </a:xfrm>
          <a:prstGeom prst="straightConnector1">
            <a:avLst/>
          </a:prstGeom>
          <a:ln w="19050" cap="flat" cmpd="sng" algn="ctr">
            <a:solidFill>
              <a:srgbClr val="0070C0"/>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38" name="文本框 37"/>
          <p:cNvSpPr txBox="1"/>
          <p:nvPr>
            <p:custDataLst>
              <p:tags r:id="rId31"/>
            </p:custDataLst>
          </p:nvPr>
        </p:nvSpPr>
        <p:spPr>
          <a:xfrm>
            <a:off x="2790825" y="4447540"/>
            <a:ext cx="580390" cy="368300"/>
          </a:xfrm>
          <a:prstGeom prst="rect">
            <a:avLst/>
          </a:prstGeom>
          <a:noFill/>
        </p:spPr>
        <p:txBody>
          <a:bodyPr wrap="square" rtlCol="0">
            <a:spAutoFit/>
          </a:bodyPr>
          <a:p>
            <a:r>
              <a:rPr lang="en-US" altLang="zh-CN" b="1">
                <a:solidFill>
                  <a:srgbClr val="0070C0"/>
                </a:solidFill>
                <a:latin typeface="Times New Roman" panose="02020603050405020304" charset="0"/>
                <a:cs typeface="Times New Roman" panose="02020603050405020304" charset="0"/>
                <a:sym typeface="+mn-ea"/>
              </a:rPr>
              <a:t>RW</a:t>
            </a:r>
            <a:endParaRPr lang="en-US" altLang="zh-CN" b="1">
              <a:solidFill>
                <a:srgbClr val="0070C0"/>
              </a:solidFill>
              <a:latin typeface="Times New Roman" panose="02020603050405020304" charset="0"/>
              <a:cs typeface="Times New Roman" panose="02020603050405020304" charset="0"/>
            </a:endParaRPr>
          </a:p>
        </p:txBody>
      </p:sp>
      <p:sp>
        <p:nvSpPr>
          <p:cNvPr id="39" name="文本框 38"/>
          <p:cNvSpPr txBox="1"/>
          <p:nvPr>
            <p:custDataLst>
              <p:tags r:id="rId32"/>
            </p:custDataLst>
          </p:nvPr>
        </p:nvSpPr>
        <p:spPr>
          <a:xfrm>
            <a:off x="4362450" y="4442460"/>
            <a:ext cx="580390" cy="368300"/>
          </a:xfrm>
          <a:prstGeom prst="rect">
            <a:avLst/>
          </a:prstGeom>
          <a:noFill/>
        </p:spPr>
        <p:txBody>
          <a:bodyPr wrap="square" rtlCol="0">
            <a:spAutoFit/>
          </a:bodyPr>
          <a:p>
            <a:r>
              <a:rPr lang="en-US" altLang="zh-CN" b="1">
                <a:solidFill>
                  <a:srgbClr val="0070C0"/>
                </a:solidFill>
                <a:latin typeface="Times New Roman" panose="02020603050405020304" charset="0"/>
                <a:cs typeface="Times New Roman" panose="02020603050405020304" charset="0"/>
                <a:sym typeface="+mn-ea"/>
              </a:rPr>
              <a:t>RW</a:t>
            </a:r>
            <a:endParaRPr lang="en-US" altLang="zh-CN" b="1">
              <a:solidFill>
                <a:srgbClr val="0070C0"/>
              </a:solidFill>
              <a:latin typeface="Times New Roman" panose="02020603050405020304" charset="0"/>
              <a:cs typeface="Times New Roman" panose="02020603050405020304" charset="0"/>
            </a:endParaRPr>
          </a:p>
        </p:txBody>
      </p:sp>
      <p:cxnSp>
        <p:nvCxnSpPr>
          <p:cNvPr id="41" name="直接箭头连接符 40"/>
          <p:cNvCxnSpPr/>
          <p:nvPr>
            <p:custDataLst>
              <p:tags r:id="rId33"/>
            </p:custDataLst>
          </p:nvPr>
        </p:nvCxnSpPr>
        <p:spPr>
          <a:xfrm flipV="1">
            <a:off x="4369435" y="3714115"/>
            <a:ext cx="0" cy="1835150"/>
          </a:xfrm>
          <a:prstGeom prst="straightConnector1">
            <a:avLst/>
          </a:prstGeom>
          <a:ln w="19050" cap="flat" cmpd="sng" algn="ctr">
            <a:solidFill>
              <a:srgbClr val="0070C0"/>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ppt_x"/>
                                          </p:val>
                                        </p:tav>
                                        <p:tav tm="100000">
                                          <p:val>
                                            <p:strVal val="#ppt_x"/>
                                          </p:val>
                                        </p:tav>
                                      </p:tavLst>
                                    </p:anim>
                                    <p:anim calcmode="lin" valueType="num">
                                      <p:cBhvr additive="base">
                                        <p:cTn id="52" dur="500" fill="hold"/>
                                        <p:tgtEl>
                                          <p:spTgt spid="2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500" fill="hold"/>
                                        <p:tgtEl>
                                          <p:spTgt spid="24"/>
                                        </p:tgtEl>
                                        <p:attrNameLst>
                                          <p:attrName>ppt_x</p:attrName>
                                        </p:attrNameLst>
                                      </p:cBhvr>
                                      <p:tavLst>
                                        <p:tav tm="0">
                                          <p:val>
                                            <p:strVal val="#ppt_x"/>
                                          </p:val>
                                        </p:tav>
                                        <p:tav tm="100000">
                                          <p:val>
                                            <p:strVal val="#ppt_x"/>
                                          </p:val>
                                        </p:tav>
                                      </p:tavLst>
                                    </p:anim>
                                    <p:anim calcmode="lin" valueType="num">
                                      <p:cBhvr additive="base">
                                        <p:cTn id="60" dur="500" fill="hold"/>
                                        <p:tgtEl>
                                          <p:spTgt spid="2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ppt_x"/>
                                          </p:val>
                                        </p:tav>
                                        <p:tav tm="100000">
                                          <p:val>
                                            <p:strVal val="#ppt_x"/>
                                          </p:val>
                                        </p:tav>
                                      </p:tavLst>
                                    </p:anim>
                                    <p:anim calcmode="lin" valueType="num">
                                      <p:cBhvr additive="base">
                                        <p:cTn id="6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2"/>
                                        </p:tgtEl>
                                        <p:attrNameLst>
                                          <p:attrName>style.visibility</p:attrName>
                                        </p:attrNameLst>
                                      </p:cBhvr>
                                      <p:to>
                                        <p:strVal val="visible"/>
                                      </p:to>
                                    </p:set>
                                    <p:anim calcmode="lin" valueType="num">
                                      <p:cBhvr additive="base">
                                        <p:cTn id="73" dur="500" fill="hold"/>
                                        <p:tgtEl>
                                          <p:spTgt spid="12"/>
                                        </p:tgtEl>
                                        <p:attrNameLst>
                                          <p:attrName>ppt_x</p:attrName>
                                        </p:attrNameLst>
                                      </p:cBhvr>
                                      <p:tavLst>
                                        <p:tav tm="0">
                                          <p:val>
                                            <p:strVal val="#ppt_x"/>
                                          </p:val>
                                        </p:tav>
                                        <p:tav tm="100000">
                                          <p:val>
                                            <p:strVal val="#ppt_x"/>
                                          </p:val>
                                        </p:tav>
                                      </p:tavLst>
                                    </p:anim>
                                    <p:anim calcmode="lin" valueType="num">
                                      <p:cBhvr additive="base">
                                        <p:cTn id="74" dur="500" fill="hold"/>
                                        <p:tgtEl>
                                          <p:spTgt spid="12"/>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28"/>
                                        </p:tgtEl>
                                        <p:attrNameLst>
                                          <p:attrName>style.visibility</p:attrName>
                                        </p:attrNameLst>
                                      </p:cBhvr>
                                      <p:to>
                                        <p:strVal val="visible"/>
                                      </p:to>
                                    </p:set>
                                    <p:anim calcmode="lin" valueType="num">
                                      <p:cBhvr additive="base">
                                        <p:cTn id="77" dur="500" fill="hold"/>
                                        <p:tgtEl>
                                          <p:spTgt spid="28"/>
                                        </p:tgtEl>
                                        <p:attrNameLst>
                                          <p:attrName>ppt_x</p:attrName>
                                        </p:attrNameLst>
                                      </p:cBhvr>
                                      <p:tavLst>
                                        <p:tav tm="0">
                                          <p:val>
                                            <p:strVal val="#ppt_x"/>
                                          </p:val>
                                        </p:tav>
                                        <p:tav tm="100000">
                                          <p:val>
                                            <p:strVal val="#ppt_x"/>
                                          </p:val>
                                        </p:tav>
                                      </p:tavLst>
                                    </p:anim>
                                    <p:anim calcmode="lin" valueType="num">
                                      <p:cBhvr additive="base">
                                        <p:cTn id="78" dur="500" fill="hold"/>
                                        <p:tgtEl>
                                          <p:spTgt spid="28"/>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 calcmode="lin" valueType="num">
                                      <p:cBhvr additive="base">
                                        <p:cTn id="81" dur="500" fill="hold"/>
                                        <p:tgtEl>
                                          <p:spTgt spid="31"/>
                                        </p:tgtEl>
                                        <p:attrNameLst>
                                          <p:attrName>ppt_x</p:attrName>
                                        </p:attrNameLst>
                                      </p:cBhvr>
                                      <p:tavLst>
                                        <p:tav tm="0">
                                          <p:val>
                                            <p:strVal val="#ppt_x"/>
                                          </p:val>
                                        </p:tav>
                                        <p:tav tm="100000">
                                          <p:val>
                                            <p:strVal val="#ppt_x"/>
                                          </p:val>
                                        </p:tav>
                                      </p:tavLst>
                                    </p:anim>
                                    <p:anim calcmode="lin" valueType="num">
                                      <p:cBhvr additive="base">
                                        <p:cTn id="82" dur="500" fill="hold"/>
                                        <p:tgtEl>
                                          <p:spTgt spid="31"/>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 calcmode="lin" valueType="num">
                                      <p:cBhvr additive="base">
                                        <p:cTn id="85" dur="500" fill="hold"/>
                                        <p:tgtEl>
                                          <p:spTgt spid="32"/>
                                        </p:tgtEl>
                                        <p:attrNameLst>
                                          <p:attrName>ppt_x</p:attrName>
                                        </p:attrNameLst>
                                      </p:cBhvr>
                                      <p:tavLst>
                                        <p:tav tm="0">
                                          <p:val>
                                            <p:strVal val="#ppt_x"/>
                                          </p:val>
                                        </p:tav>
                                        <p:tav tm="100000">
                                          <p:val>
                                            <p:strVal val="#ppt_x"/>
                                          </p:val>
                                        </p:tav>
                                      </p:tavLst>
                                    </p:anim>
                                    <p:anim calcmode="lin" valueType="num">
                                      <p:cBhvr additive="base">
                                        <p:cTn id="86" dur="500" fill="hold"/>
                                        <p:tgtEl>
                                          <p:spTgt spid="32"/>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29"/>
                                        </p:tgtEl>
                                        <p:attrNameLst>
                                          <p:attrName>style.visibility</p:attrName>
                                        </p:attrNameLst>
                                      </p:cBhvr>
                                      <p:to>
                                        <p:strVal val="visible"/>
                                      </p:to>
                                    </p:set>
                                    <p:anim calcmode="lin" valueType="num">
                                      <p:cBhvr additive="base">
                                        <p:cTn id="89" dur="500" fill="hold"/>
                                        <p:tgtEl>
                                          <p:spTgt spid="29"/>
                                        </p:tgtEl>
                                        <p:attrNameLst>
                                          <p:attrName>ppt_x</p:attrName>
                                        </p:attrNameLst>
                                      </p:cBhvr>
                                      <p:tavLst>
                                        <p:tav tm="0">
                                          <p:val>
                                            <p:strVal val="#ppt_x"/>
                                          </p:val>
                                        </p:tav>
                                        <p:tav tm="100000">
                                          <p:val>
                                            <p:strVal val="#ppt_x"/>
                                          </p:val>
                                        </p:tav>
                                      </p:tavLst>
                                    </p:anim>
                                    <p:anim calcmode="lin" valueType="num">
                                      <p:cBhvr additive="base">
                                        <p:cTn id="90" dur="500" fill="hold"/>
                                        <p:tgtEl>
                                          <p:spTgt spid="29"/>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0"/>
                                        </p:tgtEl>
                                        <p:attrNameLst>
                                          <p:attrName>style.visibility</p:attrName>
                                        </p:attrNameLst>
                                      </p:cBhvr>
                                      <p:to>
                                        <p:strVal val="visible"/>
                                      </p:to>
                                    </p:set>
                                    <p:anim calcmode="lin" valueType="num">
                                      <p:cBhvr additive="base">
                                        <p:cTn id="93" dur="500" fill="hold"/>
                                        <p:tgtEl>
                                          <p:spTgt spid="30"/>
                                        </p:tgtEl>
                                        <p:attrNameLst>
                                          <p:attrName>ppt_x</p:attrName>
                                        </p:attrNameLst>
                                      </p:cBhvr>
                                      <p:tavLst>
                                        <p:tav tm="0">
                                          <p:val>
                                            <p:strVal val="#ppt_x"/>
                                          </p:val>
                                        </p:tav>
                                        <p:tav tm="100000">
                                          <p:val>
                                            <p:strVal val="#ppt_x"/>
                                          </p:val>
                                        </p:tav>
                                      </p:tavLst>
                                    </p:anim>
                                    <p:anim calcmode="lin" valueType="num">
                                      <p:cBhvr additive="base">
                                        <p:cTn id="94" dur="500" fill="hold"/>
                                        <p:tgtEl>
                                          <p:spTgt spid="30"/>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additive="base">
                                        <p:cTn id="97" dur="500" fill="hold"/>
                                        <p:tgtEl>
                                          <p:spTgt spid="33"/>
                                        </p:tgtEl>
                                        <p:attrNameLst>
                                          <p:attrName>ppt_x</p:attrName>
                                        </p:attrNameLst>
                                      </p:cBhvr>
                                      <p:tavLst>
                                        <p:tav tm="0">
                                          <p:val>
                                            <p:strVal val="#ppt_x"/>
                                          </p:val>
                                        </p:tav>
                                        <p:tav tm="100000">
                                          <p:val>
                                            <p:strVal val="#ppt_x"/>
                                          </p:val>
                                        </p:tav>
                                      </p:tavLst>
                                    </p:anim>
                                    <p:anim calcmode="lin" valueType="num">
                                      <p:cBhvr additive="base">
                                        <p:cTn id="9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26"/>
                                        </p:tgtEl>
                                        <p:attrNameLst>
                                          <p:attrName>style.visibility</p:attrName>
                                        </p:attrNameLst>
                                      </p:cBhvr>
                                      <p:to>
                                        <p:strVal val="visible"/>
                                      </p:to>
                                    </p:set>
                                    <p:anim calcmode="lin" valueType="num">
                                      <p:cBhvr additive="base">
                                        <p:cTn id="103" dur="500" fill="hold"/>
                                        <p:tgtEl>
                                          <p:spTgt spid="26"/>
                                        </p:tgtEl>
                                        <p:attrNameLst>
                                          <p:attrName>ppt_x</p:attrName>
                                        </p:attrNameLst>
                                      </p:cBhvr>
                                      <p:tavLst>
                                        <p:tav tm="0">
                                          <p:val>
                                            <p:strVal val="#ppt_x"/>
                                          </p:val>
                                        </p:tav>
                                        <p:tav tm="100000">
                                          <p:val>
                                            <p:strVal val="#ppt_x"/>
                                          </p:val>
                                        </p:tav>
                                      </p:tavLst>
                                    </p:anim>
                                    <p:anim calcmode="lin" valueType="num">
                                      <p:cBhvr additive="base">
                                        <p:cTn id="104" dur="500" fill="hold"/>
                                        <p:tgtEl>
                                          <p:spTgt spid="26"/>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27"/>
                                        </p:tgtEl>
                                        <p:attrNameLst>
                                          <p:attrName>style.visibility</p:attrName>
                                        </p:attrNameLst>
                                      </p:cBhvr>
                                      <p:to>
                                        <p:strVal val="visible"/>
                                      </p:to>
                                    </p:set>
                                    <p:anim calcmode="lin" valueType="num">
                                      <p:cBhvr additive="base">
                                        <p:cTn id="107" dur="500" fill="hold"/>
                                        <p:tgtEl>
                                          <p:spTgt spid="27"/>
                                        </p:tgtEl>
                                        <p:attrNameLst>
                                          <p:attrName>ppt_x</p:attrName>
                                        </p:attrNameLst>
                                      </p:cBhvr>
                                      <p:tavLst>
                                        <p:tav tm="0">
                                          <p:val>
                                            <p:strVal val="#ppt_x"/>
                                          </p:val>
                                        </p:tav>
                                        <p:tav tm="100000">
                                          <p:val>
                                            <p:strVal val="#ppt_x"/>
                                          </p:val>
                                        </p:tav>
                                      </p:tavLst>
                                    </p:anim>
                                    <p:anim calcmode="lin" valueType="num">
                                      <p:cBhvr additive="base">
                                        <p:cTn id="108" dur="500" fill="hold"/>
                                        <p:tgtEl>
                                          <p:spTgt spid="27"/>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34"/>
                                        </p:tgtEl>
                                        <p:attrNameLst>
                                          <p:attrName>style.visibility</p:attrName>
                                        </p:attrNameLst>
                                      </p:cBhvr>
                                      <p:to>
                                        <p:strVal val="visible"/>
                                      </p:to>
                                    </p:set>
                                    <p:anim calcmode="lin" valueType="num">
                                      <p:cBhvr additive="base">
                                        <p:cTn id="111" dur="500" fill="hold"/>
                                        <p:tgtEl>
                                          <p:spTgt spid="34"/>
                                        </p:tgtEl>
                                        <p:attrNameLst>
                                          <p:attrName>ppt_x</p:attrName>
                                        </p:attrNameLst>
                                      </p:cBhvr>
                                      <p:tavLst>
                                        <p:tav tm="0">
                                          <p:val>
                                            <p:strVal val="#ppt_x"/>
                                          </p:val>
                                        </p:tav>
                                        <p:tav tm="100000">
                                          <p:val>
                                            <p:strVal val="#ppt_x"/>
                                          </p:val>
                                        </p:tav>
                                      </p:tavLst>
                                    </p:anim>
                                    <p:anim calcmode="lin" valueType="num">
                                      <p:cBhvr additive="base">
                                        <p:cTn id="112" dur="500" fill="hold"/>
                                        <p:tgtEl>
                                          <p:spTgt spid="34"/>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35"/>
                                        </p:tgtEl>
                                        <p:attrNameLst>
                                          <p:attrName>style.visibility</p:attrName>
                                        </p:attrNameLst>
                                      </p:cBhvr>
                                      <p:to>
                                        <p:strVal val="visible"/>
                                      </p:to>
                                    </p:set>
                                    <p:anim calcmode="lin" valueType="num">
                                      <p:cBhvr additive="base">
                                        <p:cTn id="115" dur="500" fill="hold"/>
                                        <p:tgtEl>
                                          <p:spTgt spid="35"/>
                                        </p:tgtEl>
                                        <p:attrNameLst>
                                          <p:attrName>ppt_x</p:attrName>
                                        </p:attrNameLst>
                                      </p:cBhvr>
                                      <p:tavLst>
                                        <p:tav tm="0">
                                          <p:val>
                                            <p:strVal val="#ppt_x"/>
                                          </p:val>
                                        </p:tav>
                                        <p:tav tm="100000">
                                          <p:val>
                                            <p:strVal val="#ppt_x"/>
                                          </p:val>
                                        </p:tav>
                                      </p:tavLst>
                                    </p:anim>
                                    <p:anim calcmode="lin" valueType="num">
                                      <p:cBhvr additive="base">
                                        <p:cTn id="116" dur="500" fill="hold"/>
                                        <p:tgtEl>
                                          <p:spTgt spid="35"/>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43"/>
                                        </p:tgtEl>
                                        <p:attrNameLst>
                                          <p:attrName>style.visibility</p:attrName>
                                        </p:attrNameLst>
                                      </p:cBhvr>
                                      <p:to>
                                        <p:strVal val="visible"/>
                                      </p:to>
                                    </p:set>
                                    <p:anim calcmode="lin" valueType="num">
                                      <p:cBhvr additive="base">
                                        <p:cTn id="119" dur="500" fill="hold"/>
                                        <p:tgtEl>
                                          <p:spTgt spid="43"/>
                                        </p:tgtEl>
                                        <p:attrNameLst>
                                          <p:attrName>ppt_x</p:attrName>
                                        </p:attrNameLst>
                                      </p:cBhvr>
                                      <p:tavLst>
                                        <p:tav tm="0">
                                          <p:val>
                                            <p:strVal val="#ppt_x"/>
                                          </p:val>
                                        </p:tav>
                                        <p:tav tm="100000">
                                          <p:val>
                                            <p:strVal val="#ppt_x"/>
                                          </p:val>
                                        </p:tav>
                                      </p:tavLst>
                                    </p:anim>
                                    <p:anim calcmode="lin" valueType="num">
                                      <p:cBhvr additive="base">
                                        <p:cTn id="120" dur="500" fill="hold"/>
                                        <p:tgtEl>
                                          <p:spTgt spid="43"/>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40"/>
                                        </p:tgtEl>
                                        <p:attrNameLst>
                                          <p:attrName>style.visibility</p:attrName>
                                        </p:attrNameLst>
                                      </p:cBhvr>
                                      <p:to>
                                        <p:strVal val="visible"/>
                                      </p:to>
                                    </p:set>
                                    <p:anim calcmode="lin" valueType="num">
                                      <p:cBhvr additive="base">
                                        <p:cTn id="123" dur="500" fill="hold"/>
                                        <p:tgtEl>
                                          <p:spTgt spid="40"/>
                                        </p:tgtEl>
                                        <p:attrNameLst>
                                          <p:attrName>ppt_x</p:attrName>
                                        </p:attrNameLst>
                                      </p:cBhvr>
                                      <p:tavLst>
                                        <p:tav tm="0">
                                          <p:val>
                                            <p:strVal val="#ppt_x"/>
                                          </p:val>
                                        </p:tav>
                                        <p:tav tm="100000">
                                          <p:val>
                                            <p:strVal val="#ppt_x"/>
                                          </p:val>
                                        </p:tav>
                                      </p:tavLst>
                                    </p:anim>
                                    <p:anim calcmode="lin" valueType="num">
                                      <p:cBhvr additive="base">
                                        <p:cTn id="124" dur="500" fill="hold"/>
                                        <p:tgtEl>
                                          <p:spTgt spid="40"/>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25"/>
                                        </p:tgtEl>
                                        <p:attrNameLst>
                                          <p:attrName>style.visibility</p:attrName>
                                        </p:attrNameLst>
                                      </p:cBhvr>
                                      <p:to>
                                        <p:strVal val="visible"/>
                                      </p:to>
                                    </p:set>
                                    <p:anim calcmode="lin" valueType="num">
                                      <p:cBhvr additive="base">
                                        <p:cTn id="127" dur="500" fill="hold"/>
                                        <p:tgtEl>
                                          <p:spTgt spid="25"/>
                                        </p:tgtEl>
                                        <p:attrNameLst>
                                          <p:attrName>ppt_x</p:attrName>
                                        </p:attrNameLst>
                                      </p:cBhvr>
                                      <p:tavLst>
                                        <p:tav tm="0">
                                          <p:val>
                                            <p:strVal val="#ppt_x"/>
                                          </p:val>
                                        </p:tav>
                                        <p:tav tm="100000">
                                          <p:val>
                                            <p:strVal val="#ppt_x"/>
                                          </p:val>
                                        </p:tav>
                                      </p:tavLst>
                                    </p:anim>
                                    <p:anim calcmode="lin" valueType="num">
                                      <p:cBhvr additive="base">
                                        <p:cTn id="1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36"/>
                                        </p:tgtEl>
                                        <p:attrNameLst>
                                          <p:attrName>style.visibility</p:attrName>
                                        </p:attrNameLst>
                                      </p:cBhvr>
                                      <p:to>
                                        <p:strVal val="visible"/>
                                      </p:to>
                                    </p:set>
                                    <p:anim calcmode="lin" valueType="num">
                                      <p:cBhvr additive="base">
                                        <p:cTn id="133" dur="500" fill="hold"/>
                                        <p:tgtEl>
                                          <p:spTgt spid="36"/>
                                        </p:tgtEl>
                                        <p:attrNameLst>
                                          <p:attrName>ppt_x</p:attrName>
                                        </p:attrNameLst>
                                      </p:cBhvr>
                                      <p:tavLst>
                                        <p:tav tm="0">
                                          <p:val>
                                            <p:strVal val="#ppt_x"/>
                                          </p:val>
                                        </p:tav>
                                        <p:tav tm="100000">
                                          <p:val>
                                            <p:strVal val="#ppt_x"/>
                                          </p:val>
                                        </p:tav>
                                      </p:tavLst>
                                    </p:anim>
                                    <p:anim calcmode="lin" valueType="num">
                                      <p:cBhvr additive="base">
                                        <p:cTn id="134" dur="500" fill="hold"/>
                                        <p:tgtEl>
                                          <p:spTgt spid="36"/>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37"/>
                                        </p:tgtEl>
                                        <p:attrNameLst>
                                          <p:attrName>style.visibility</p:attrName>
                                        </p:attrNameLst>
                                      </p:cBhvr>
                                      <p:to>
                                        <p:strVal val="visible"/>
                                      </p:to>
                                    </p:set>
                                    <p:anim calcmode="lin" valueType="num">
                                      <p:cBhvr additive="base">
                                        <p:cTn id="137" dur="500" fill="hold"/>
                                        <p:tgtEl>
                                          <p:spTgt spid="37"/>
                                        </p:tgtEl>
                                        <p:attrNameLst>
                                          <p:attrName>ppt_x</p:attrName>
                                        </p:attrNameLst>
                                      </p:cBhvr>
                                      <p:tavLst>
                                        <p:tav tm="0">
                                          <p:val>
                                            <p:strVal val="#ppt_x"/>
                                          </p:val>
                                        </p:tav>
                                        <p:tav tm="100000">
                                          <p:val>
                                            <p:strVal val="#ppt_x"/>
                                          </p:val>
                                        </p:tav>
                                      </p:tavLst>
                                    </p:anim>
                                    <p:anim calcmode="lin" valueType="num">
                                      <p:cBhvr additive="base">
                                        <p:cTn id="138" dur="500" fill="hold"/>
                                        <p:tgtEl>
                                          <p:spTgt spid="37"/>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38"/>
                                        </p:tgtEl>
                                        <p:attrNameLst>
                                          <p:attrName>style.visibility</p:attrName>
                                        </p:attrNameLst>
                                      </p:cBhvr>
                                      <p:to>
                                        <p:strVal val="visible"/>
                                      </p:to>
                                    </p:set>
                                    <p:anim calcmode="lin" valueType="num">
                                      <p:cBhvr additive="base">
                                        <p:cTn id="141" dur="500" fill="hold"/>
                                        <p:tgtEl>
                                          <p:spTgt spid="38"/>
                                        </p:tgtEl>
                                        <p:attrNameLst>
                                          <p:attrName>ppt_x</p:attrName>
                                        </p:attrNameLst>
                                      </p:cBhvr>
                                      <p:tavLst>
                                        <p:tav tm="0">
                                          <p:val>
                                            <p:strVal val="#ppt_x"/>
                                          </p:val>
                                        </p:tav>
                                        <p:tav tm="100000">
                                          <p:val>
                                            <p:strVal val="#ppt_x"/>
                                          </p:val>
                                        </p:tav>
                                      </p:tavLst>
                                    </p:anim>
                                    <p:anim calcmode="lin" valueType="num">
                                      <p:cBhvr additive="base">
                                        <p:cTn id="142" dur="500" fill="hold"/>
                                        <p:tgtEl>
                                          <p:spTgt spid="38"/>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39"/>
                                        </p:tgtEl>
                                        <p:attrNameLst>
                                          <p:attrName>style.visibility</p:attrName>
                                        </p:attrNameLst>
                                      </p:cBhvr>
                                      <p:to>
                                        <p:strVal val="visible"/>
                                      </p:to>
                                    </p:set>
                                    <p:anim calcmode="lin" valueType="num">
                                      <p:cBhvr additive="base">
                                        <p:cTn id="145" dur="500" fill="hold"/>
                                        <p:tgtEl>
                                          <p:spTgt spid="39"/>
                                        </p:tgtEl>
                                        <p:attrNameLst>
                                          <p:attrName>ppt_x</p:attrName>
                                        </p:attrNameLst>
                                      </p:cBhvr>
                                      <p:tavLst>
                                        <p:tav tm="0">
                                          <p:val>
                                            <p:strVal val="#ppt_x"/>
                                          </p:val>
                                        </p:tav>
                                        <p:tav tm="100000">
                                          <p:val>
                                            <p:strVal val="#ppt_x"/>
                                          </p:val>
                                        </p:tav>
                                      </p:tavLst>
                                    </p:anim>
                                    <p:anim calcmode="lin" valueType="num">
                                      <p:cBhvr additive="base">
                                        <p:cTn id="146" dur="500" fill="hold"/>
                                        <p:tgtEl>
                                          <p:spTgt spid="39"/>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41"/>
                                        </p:tgtEl>
                                        <p:attrNameLst>
                                          <p:attrName>style.visibility</p:attrName>
                                        </p:attrNameLst>
                                      </p:cBhvr>
                                      <p:to>
                                        <p:strVal val="visible"/>
                                      </p:to>
                                    </p:set>
                                    <p:anim calcmode="lin" valueType="num">
                                      <p:cBhvr additive="base">
                                        <p:cTn id="149" dur="500" fill="hold"/>
                                        <p:tgtEl>
                                          <p:spTgt spid="41"/>
                                        </p:tgtEl>
                                        <p:attrNameLst>
                                          <p:attrName>ppt_x</p:attrName>
                                        </p:attrNameLst>
                                      </p:cBhvr>
                                      <p:tavLst>
                                        <p:tav tm="0">
                                          <p:val>
                                            <p:strVal val="#ppt_x"/>
                                          </p:val>
                                        </p:tav>
                                        <p:tav tm="100000">
                                          <p:val>
                                            <p:strVal val="#ppt_x"/>
                                          </p:val>
                                        </p:tav>
                                      </p:tavLst>
                                    </p:anim>
                                    <p:anim calcmode="lin" valueType="num">
                                      <p:cBhvr additive="base">
                                        <p:cTn id="150"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1" grpId="1"/>
      <p:bldP spid="32" grpId="1"/>
      <p:bldP spid="33" grpId="1"/>
      <p:bldP spid="13" grpId="0" animBg="1"/>
      <p:bldP spid="14" grpId="0"/>
      <p:bldP spid="15" grpId="0"/>
      <p:bldP spid="17" grpId="0"/>
      <p:bldP spid="18" grpId="0"/>
      <p:bldP spid="21" grpId="0"/>
      <p:bldP spid="22" grpId="0" animBg="1"/>
      <p:bldP spid="23" grpId="0"/>
      <p:bldP spid="24" grpId="0"/>
      <p:bldP spid="19" grpId="0" bldLvl="0" animBg="1"/>
      <p:bldP spid="20" grpId="0"/>
      <p:bldP spid="13" grpId="1" animBg="1"/>
      <p:bldP spid="14" grpId="1"/>
      <p:bldP spid="15" grpId="1"/>
      <p:bldP spid="17" grpId="1"/>
      <p:bldP spid="18" grpId="1"/>
      <p:bldP spid="21" grpId="1"/>
      <p:bldP spid="22" grpId="1" animBg="1"/>
      <p:bldP spid="23" grpId="1"/>
      <p:bldP spid="24" grpId="1"/>
      <p:bldP spid="19" grpId="1" animBg="1"/>
      <p:bldP spid="20" grpId="1"/>
      <p:bldP spid="16" grpId="0" animBg="1"/>
      <p:bldP spid="16" grpId="1" animBg="1"/>
      <p:bldP spid="26" grpId="0"/>
      <p:bldP spid="35" grpId="0"/>
      <p:bldP spid="43" grpId="0"/>
      <p:bldP spid="26" grpId="1"/>
      <p:bldP spid="35" grpId="1"/>
      <p:bldP spid="43" grpId="1"/>
      <p:bldP spid="38" grpId="0"/>
      <p:bldP spid="39" grpId="0"/>
      <p:bldP spid="38" grpId="1"/>
      <p:bldP spid="39" grpId="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7914005" cy="521970"/>
          </a:xfrm>
        </p:spPr>
        <p:txBody>
          <a:bodyPr/>
          <a:lstStyle/>
          <a:p>
            <a:r>
              <a:rPr lang="en-US" altLang="zh-CN" dirty="0">
                <a:sym typeface="+mn-ea"/>
              </a:rPr>
              <a:t>Algorithm Correctness</a:t>
            </a:r>
            <a:endParaRPr lang="en-US" altLang="zh-CN" dirty="0"/>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sp>
        <p:nvSpPr>
          <p:cNvPr id="7" name="内容占位符 6"/>
          <p:cNvSpPr/>
          <p:nvPr>
            <p:ph idx="1"/>
          </p:nvPr>
        </p:nvSpPr>
        <p:spPr>
          <a:xfrm>
            <a:off x="229235" y="2056765"/>
            <a:ext cx="8562340" cy="4135755"/>
          </a:xfrm>
        </p:spPr>
        <p:txBody>
          <a:bodyPr>
            <a:normAutofit/>
          </a:bodyPr>
          <a:p>
            <a:r>
              <a:rPr lang="en-US" altLang="zh-CN">
                <a:latin typeface="Times New Roman" panose="02020603050405020304" charset="0"/>
                <a:cs typeface="Times New Roman" panose="02020603050405020304" charset="0"/>
              </a:rPr>
              <a:t>Verifying strong isolation levels is NP-hard without constraints</a:t>
            </a:r>
            <a:endParaRPr lang="en-US" altLang="zh-CN">
              <a:latin typeface="Times New Roman" panose="02020603050405020304" charset="0"/>
              <a:cs typeface="Times New Roman" panose="02020603050405020304" charset="0"/>
            </a:endParaRPr>
          </a:p>
          <a:p>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CHECKSI detects SI violations by identifying the DIVERGENCE pattern even when the dependency graph is acyclic (See figure)</a:t>
            </a:r>
            <a:endParaRPr lang="en-US" altLang="zh-CN">
              <a:latin typeface="Times New Roman" panose="02020603050405020304" charset="0"/>
              <a:cs typeface="Times New Roman" panose="02020603050405020304" charset="0"/>
            </a:endParaRPr>
          </a:p>
          <a:p>
            <a:pPr marL="0" indent="0">
              <a:buNone/>
            </a:pPr>
            <a:endParaRPr lang="en-US" altLang="zh-CN">
              <a:latin typeface="Times New Roman" panose="02020603050405020304" charset="0"/>
              <a:cs typeface="Times New Roman" panose="02020603050405020304" charset="0"/>
            </a:endParaRPr>
          </a:p>
          <a:p>
            <a:endParaRPr lang="en-US" altLang="zh-CN">
              <a:latin typeface="Times New Roman" panose="02020603050405020304" charset="0"/>
              <a:cs typeface="Times New Roman" panose="02020603050405020304" charset="0"/>
            </a:endParaRPr>
          </a:p>
        </p:txBody>
      </p:sp>
      <p:pic>
        <p:nvPicPr>
          <p:cNvPr id="9" name="图片 8"/>
          <p:cNvPicPr>
            <a:picLocks noChangeAspect="1"/>
          </p:cNvPicPr>
          <p:nvPr/>
        </p:nvPicPr>
        <p:blipFill>
          <a:blip r:embed="rId1"/>
          <a:stretch>
            <a:fillRect/>
          </a:stretch>
        </p:blipFill>
        <p:spPr>
          <a:xfrm>
            <a:off x="7868920" y="3586480"/>
            <a:ext cx="3852545" cy="26854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10417810" cy="521970"/>
          </a:xfrm>
        </p:spPr>
        <p:txBody>
          <a:bodyPr/>
          <a:lstStyle/>
          <a:p>
            <a:r>
              <a:rPr lang="en-US" altLang="zh-CN" dirty="0"/>
              <a:t>Optimized Verification </a:t>
            </a:r>
            <a:r>
              <a:rPr lang="en-US" altLang="zh-CN" dirty="0">
                <a:sym typeface="+mn-ea"/>
              </a:rPr>
              <a:t>Algorithm</a:t>
            </a:r>
            <a:endParaRPr lang="en-US" altLang="zh-CN" dirty="0"/>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sp>
        <p:nvSpPr>
          <p:cNvPr id="7" name="内容占位符 6"/>
          <p:cNvSpPr/>
          <p:nvPr>
            <p:ph idx="1"/>
          </p:nvPr>
        </p:nvSpPr>
        <p:spPr>
          <a:xfrm>
            <a:off x="1391920" y="1491615"/>
            <a:ext cx="8884920" cy="4707255"/>
          </a:xfrm>
        </p:spPr>
        <p:txBody>
          <a:bodyPr>
            <a:noAutofit/>
          </a:bodyPr>
          <a:p>
            <a:r>
              <a:rPr lang="en-US" altLang="zh-CN" sz="2400">
                <a:latin typeface="Times New Roman" panose="02020603050405020304" charset="0"/>
                <a:cs typeface="Times New Roman" panose="02020603050405020304" charset="0"/>
              </a:rPr>
              <a:t>Optimization: Skip computing transitive closure of WW edges</a:t>
            </a:r>
            <a:endParaRPr lang="en-US" altLang="zh-CN" sz="2400">
              <a:latin typeface="Times New Roman" panose="02020603050405020304" charset="0"/>
              <a:cs typeface="Times New Roman" panose="02020603050405020304" charset="0"/>
            </a:endParaRPr>
          </a:p>
          <a:p>
            <a:endParaRPr lang="en-US" altLang="zh-CN" sz="2400">
              <a:latin typeface="Times New Roman" panose="02020603050405020304" charset="0"/>
              <a:cs typeface="Times New Roman" panose="02020603050405020304" charset="0"/>
            </a:endParaRPr>
          </a:p>
          <a:p>
            <a:r>
              <a:rPr lang="en-US" altLang="zh-CN" sz="2400">
                <a:latin typeface="Times New Roman" panose="02020603050405020304" charset="0"/>
                <a:cs typeface="Times New Roman" panose="02020603050405020304" charset="0"/>
              </a:rPr>
              <a:t>Lemma: Each RW edge in original graph can be reconstructed via explicit WW and WR edges</a:t>
            </a:r>
            <a:endParaRPr lang="en-US" altLang="zh-CN" sz="2400">
              <a:latin typeface="Times New Roman" panose="02020603050405020304" charset="0"/>
              <a:cs typeface="Times New Roman" panose="02020603050405020304" charset="0"/>
            </a:endParaRPr>
          </a:p>
          <a:p>
            <a:endParaRPr lang="en-US" altLang="zh-CN" sz="2400">
              <a:latin typeface="Times New Roman" panose="02020603050405020304" charset="0"/>
              <a:cs typeface="Times New Roman" panose="02020603050405020304" charset="0"/>
            </a:endParaRPr>
          </a:p>
          <a:p>
            <a:r>
              <a:rPr lang="en-US" altLang="zh-CN" sz="2400">
                <a:latin typeface="Times New Roman" panose="02020603050405020304" charset="0"/>
                <a:cs typeface="Times New Roman" panose="02020603050405020304" charset="0"/>
              </a:rPr>
              <a:t>Theorem 1: G is acyclic </a:t>
            </a:r>
            <a:r>
              <a:rPr lang="en-US" altLang="en-US" sz="2400">
                <a:latin typeface="Times New Roman" panose="02020603050405020304" charset="0"/>
                <a:cs typeface="Times New Roman" panose="02020603050405020304" charset="0"/>
              </a:rPr>
              <a:t>⇔</a:t>
            </a:r>
            <a:r>
              <a:rPr lang="en-US" altLang="zh-CN" sz="2400">
                <a:latin typeface="Times New Roman" panose="02020603050405020304" charset="0"/>
                <a:cs typeface="Times New Roman" panose="02020603050405020304" charset="0"/>
              </a:rPr>
              <a:t> optimized G</a:t>
            </a:r>
            <a:r>
              <a:rPr lang="en-US" altLang="en-US" sz="2400">
                <a:latin typeface="Times New Roman" panose="02020603050405020304" charset="0"/>
                <a:cs typeface="Times New Roman" panose="02020603050405020304" charset="0"/>
              </a:rPr>
              <a:t>̂</a:t>
            </a:r>
            <a:r>
              <a:rPr lang="en-US" altLang="zh-CN" sz="2400">
                <a:latin typeface="Times New Roman" panose="02020603050405020304" charset="0"/>
                <a:cs typeface="Times New Roman" panose="02020603050405020304" charset="0"/>
              </a:rPr>
              <a:t> is acyclic</a:t>
            </a:r>
            <a:endParaRPr lang="en-US" altLang="zh-CN" sz="2400">
              <a:latin typeface="Times New Roman" panose="02020603050405020304" charset="0"/>
              <a:cs typeface="Times New Roman" panose="02020603050405020304" charset="0"/>
            </a:endParaRPr>
          </a:p>
          <a:p>
            <a:endParaRPr lang="en-US" altLang="zh-CN" sz="2400">
              <a:latin typeface="Times New Roman" panose="02020603050405020304" charset="0"/>
              <a:cs typeface="Times New Roman" panose="02020603050405020304" charset="0"/>
            </a:endParaRPr>
          </a:p>
          <a:p>
            <a:r>
              <a:rPr lang="en-US" altLang="zh-CN" sz="2400">
                <a:latin typeface="Times New Roman" panose="02020603050405020304" charset="0"/>
                <a:cs typeface="Times New Roman" panose="02020603050405020304" charset="0"/>
              </a:rPr>
              <a:t>Theorem 2: Induced G′ is acyclic </a:t>
            </a:r>
            <a:r>
              <a:rPr lang="en-US" altLang="en-US" sz="2400">
                <a:latin typeface="Times New Roman" panose="02020603050405020304" charset="0"/>
                <a:cs typeface="Times New Roman" panose="02020603050405020304" charset="0"/>
              </a:rPr>
              <a:t>⇔</a:t>
            </a:r>
            <a:r>
              <a:rPr lang="en-US" altLang="zh-CN" sz="2400">
                <a:latin typeface="Times New Roman" panose="02020603050405020304" charset="0"/>
                <a:cs typeface="Times New Roman" panose="02020603050405020304" charset="0"/>
              </a:rPr>
              <a:t> optimized G</a:t>
            </a:r>
            <a:r>
              <a:rPr lang="en-US" altLang="en-US" sz="2400">
                <a:latin typeface="Times New Roman" panose="02020603050405020304" charset="0"/>
                <a:cs typeface="Times New Roman" panose="02020603050405020304" charset="0"/>
              </a:rPr>
              <a:t>̂</a:t>
            </a:r>
            <a:r>
              <a:rPr lang="en-US" altLang="zh-CN" sz="2400">
                <a:latin typeface="Times New Roman" panose="02020603050405020304" charset="0"/>
                <a:cs typeface="Times New Roman" panose="02020603050405020304" charset="0"/>
              </a:rPr>
              <a:t>′ is acyclic</a:t>
            </a:r>
            <a:endParaRPr lang="en-US" altLang="zh-CN" sz="2400">
              <a:latin typeface="Times New Roman" panose="02020603050405020304" charset="0"/>
              <a:cs typeface="Times New Roman" panose="02020603050405020304" charset="0"/>
            </a:endParaRPr>
          </a:p>
          <a:p>
            <a:endParaRPr lang="en-US" altLang="zh-CN" sz="2400">
              <a:latin typeface="Times New Roman" panose="02020603050405020304" charset="0"/>
              <a:cs typeface="Times New Roman" panose="02020603050405020304" charset="0"/>
            </a:endParaRPr>
          </a:p>
          <a:p>
            <a:r>
              <a:rPr lang="en-US" altLang="zh-CN" sz="2400">
                <a:latin typeface="Times New Roman" panose="02020603050405020304" charset="0"/>
                <a:cs typeface="Times New Roman" panose="02020603050405020304" charset="0"/>
              </a:rPr>
              <a:t>Result: Optimization preserves correctness for SSER, SER, and SI checking</a:t>
            </a:r>
            <a:endParaRPr lang="en-US" altLang="zh-CN" sz="2400">
              <a:latin typeface="Times New Roman" panose="02020603050405020304" charset="0"/>
              <a:cs typeface="Times New Roman" panose="020206030504050203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3663315" cy="521970"/>
          </a:xfrm>
        </p:spPr>
        <p:txBody>
          <a:bodyPr/>
          <a:lstStyle/>
          <a:p>
            <a:r>
              <a:rPr lang="en-US" altLang="zh-CN" dirty="0"/>
              <a:t>Complexity Issues</a:t>
            </a:r>
            <a:endParaRPr lang="en-US" altLang="zh-CN" dirty="0"/>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sp>
        <p:nvSpPr>
          <p:cNvPr id="7" name="内容占位符 6"/>
          <p:cNvSpPr/>
          <p:nvPr>
            <p:ph idx="1"/>
          </p:nvPr>
        </p:nvSpPr>
        <p:spPr>
          <a:xfrm>
            <a:off x="1170940" y="1360805"/>
            <a:ext cx="9850755" cy="3133725"/>
          </a:xfrm>
        </p:spPr>
        <p:txBody>
          <a:bodyPr>
            <a:noAutofit/>
          </a:bodyPr>
          <a:p>
            <a:r>
              <a:rPr lang="en-US" altLang="zh-CN" sz="2400">
                <a:latin typeface="Times New Roman" panose="02020603050405020304" charset="0"/>
                <a:cs typeface="Times New Roman" panose="02020603050405020304" charset="0"/>
              </a:rPr>
              <a:t>Input history has </a:t>
            </a:r>
            <a:r>
              <a:rPr lang="zh-CN" altLang="en-US" sz="2400">
                <a:latin typeface="Times New Roman" panose="02020603050405020304" charset="0"/>
                <a:cs typeface="Times New Roman" panose="02020603050405020304" charset="0"/>
              </a:rPr>
              <a:t>𝑛</a:t>
            </a:r>
            <a:r>
              <a:rPr lang="en-US" altLang="zh-CN" sz="2400">
                <a:latin typeface="Times New Roman" panose="02020603050405020304" charset="0"/>
                <a:cs typeface="Times New Roman" panose="02020603050405020304" charset="0"/>
              </a:rPr>
              <a:t>transactions; dependency graph has </a:t>
            </a:r>
            <a:r>
              <a:rPr lang="zh-CN" altLang="en-US" sz="2400">
                <a:latin typeface="Times New Roman" panose="02020603050405020304" charset="0"/>
                <a:cs typeface="Times New Roman" panose="02020603050405020304" charset="0"/>
              </a:rPr>
              <a:t>𝑚</a:t>
            </a:r>
            <a:r>
              <a:rPr lang="en-US" altLang="zh-CN" sz="2400">
                <a:latin typeface="Times New Roman" panose="02020603050405020304" charset="0"/>
                <a:cs typeface="Times New Roman" panose="02020603050405020304" charset="0"/>
              </a:rPr>
              <a:t>=</a:t>
            </a:r>
            <a:r>
              <a:rPr lang="zh-CN" altLang="en-US" sz="2400">
                <a:latin typeface="Times New Roman" panose="02020603050405020304" charset="0"/>
                <a:cs typeface="Times New Roman" panose="02020603050405020304" charset="0"/>
              </a:rPr>
              <a:t>𝑂</a:t>
            </a:r>
            <a:r>
              <a:rPr lang="en-US" altLang="zh-CN" sz="2400">
                <a:latin typeface="Times New Roman" panose="02020603050405020304" charset="0"/>
                <a:cs typeface="Times New Roman" panose="02020603050405020304" charset="0"/>
              </a:rPr>
              <a:t>(</a:t>
            </a:r>
            <a:r>
              <a:rPr lang="zh-CN" altLang="en-US" sz="2400">
                <a:latin typeface="Times New Roman" panose="02020603050405020304" charset="0"/>
                <a:cs typeface="Times New Roman" panose="02020603050405020304" charset="0"/>
                <a:sym typeface="+mn-ea"/>
              </a:rPr>
              <a:t>𝑛</a:t>
            </a:r>
            <a:r>
              <a:rPr lang="en-US" altLang="zh-CN" sz="2400">
                <a:latin typeface="Times New Roman" panose="02020603050405020304" charset="0"/>
                <a:cs typeface="Times New Roman" panose="02020603050405020304" charset="0"/>
              </a:rPr>
              <a:t>)  edges</a:t>
            </a:r>
            <a:endParaRPr lang="en-US" altLang="zh-CN" sz="2400">
              <a:latin typeface="Times New Roman" panose="02020603050405020304" charset="0"/>
              <a:cs typeface="Times New Roman" panose="02020603050405020304" charset="0"/>
            </a:endParaRPr>
          </a:p>
        </p:txBody>
      </p:sp>
      <p:graphicFrame>
        <p:nvGraphicFramePr>
          <p:cNvPr id="2" name="表格 1"/>
          <p:cNvGraphicFramePr/>
          <p:nvPr/>
        </p:nvGraphicFramePr>
        <p:xfrm>
          <a:off x="1839595" y="1961515"/>
          <a:ext cx="8521700" cy="762000"/>
        </p:xfrm>
        <a:graphic>
          <a:graphicData uri="http://schemas.openxmlformats.org/drawingml/2006/table">
            <a:tbl>
              <a:tblPr firstRow="1" bandRow="1">
                <a:tableStyleId>{5C22544A-7EE6-4342-B048-85BDC9FD1C3A}</a:tableStyleId>
              </a:tblPr>
              <a:tblGrid>
                <a:gridCol w="2833370"/>
                <a:gridCol w="2844165"/>
                <a:gridCol w="2844165"/>
              </a:tblGrid>
              <a:tr h="381000">
                <a:tc>
                  <a:txBody>
                    <a:bodyPr/>
                    <a:p>
                      <a:pPr algn="ctr">
                        <a:buNone/>
                      </a:pPr>
                      <a:r>
                        <a:rPr lang="en-US" altLang="zh-CN"/>
                        <a:t>CHECKSSER </a:t>
                      </a:r>
                      <a:endParaRPr lang="en-US" altLang="zh-CN"/>
                    </a:p>
                  </a:txBody>
                  <a:tcPr/>
                </a:tc>
                <a:tc>
                  <a:txBody>
                    <a:bodyPr/>
                    <a:p>
                      <a:pPr algn="ctr">
                        <a:buNone/>
                      </a:pPr>
                      <a:r>
                        <a:rPr lang="en-US" altLang="zh-CN"/>
                        <a:t>CHECKSER </a:t>
                      </a:r>
                      <a:endParaRPr lang="en-US" altLang="zh-CN"/>
                    </a:p>
                  </a:txBody>
                  <a:tcPr/>
                </a:tc>
                <a:tc>
                  <a:txBody>
                    <a:bodyPr/>
                    <a:p>
                      <a:pPr algn="ctr">
                        <a:buNone/>
                      </a:pPr>
                      <a:r>
                        <a:rPr lang="en-US" altLang="zh-CN"/>
                        <a:t>CHECKSI</a:t>
                      </a:r>
                      <a:endParaRPr lang="en-US" altLang="zh-CN"/>
                    </a:p>
                  </a:txBody>
                  <a:tcPr/>
                </a:tc>
              </a:tr>
              <a:tr h="381000">
                <a:tc>
                  <a:txBody>
                    <a:bodyPr/>
                    <a:p>
                      <a:pPr algn="ctr">
                        <a:buNone/>
                      </a:pPr>
                      <a:r>
                        <a:rPr lang="en-US" altLang="zh-CN"/>
                        <a:t>Θ(</a:t>
                      </a:r>
                      <a:r>
                        <a:rPr lang="zh-CN" altLang="en-US"/>
                        <a:t>𝑛</a:t>
                      </a:r>
                      <a:r>
                        <a:rPr lang="en-US" altLang="zh-CN" baseline="30000"/>
                        <a:t>2</a:t>
                      </a:r>
                      <a:r>
                        <a:rPr lang="en-US" altLang="zh-CN"/>
                        <a:t>)</a:t>
                      </a:r>
                      <a:endParaRPr lang="en-US" altLang="zh-CN"/>
                    </a:p>
                  </a:txBody>
                  <a:tcPr/>
                </a:tc>
                <a:tc>
                  <a:txBody>
                    <a:bodyPr/>
                    <a:p>
                      <a:pPr algn="ctr">
                        <a:buNone/>
                      </a:pPr>
                      <a:r>
                        <a:rPr lang="en-US" altLang="zh-CN" sz="1800">
                          <a:sym typeface="+mn-ea"/>
                        </a:rPr>
                        <a:t>Θ(</a:t>
                      </a:r>
                      <a:r>
                        <a:rPr lang="zh-CN" altLang="en-US" sz="1800">
                          <a:sym typeface="+mn-ea"/>
                        </a:rPr>
                        <a:t>𝑛</a:t>
                      </a:r>
                      <a:r>
                        <a:rPr lang="en-US" altLang="zh-CN" sz="1800">
                          <a:sym typeface="+mn-ea"/>
                        </a:rPr>
                        <a:t>)</a:t>
                      </a:r>
                      <a:endParaRPr lang="zh-CN" altLang="en-US"/>
                    </a:p>
                  </a:txBody>
                  <a:tcPr/>
                </a:tc>
                <a:tc>
                  <a:txBody>
                    <a:bodyPr/>
                    <a:p>
                      <a:pPr algn="ctr">
                        <a:buNone/>
                      </a:pPr>
                      <a:r>
                        <a:rPr lang="en-US" altLang="zh-CN" sz="1800">
                          <a:sym typeface="+mn-ea"/>
                        </a:rPr>
                        <a:t>Θ(</a:t>
                      </a:r>
                      <a:r>
                        <a:rPr lang="zh-CN" altLang="en-US" sz="1800">
                          <a:sym typeface="+mn-ea"/>
                        </a:rPr>
                        <a:t>𝑛</a:t>
                      </a:r>
                      <a:r>
                        <a:rPr lang="en-US" altLang="zh-CN" sz="1800">
                          <a:sym typeface="+mn-ea"/>
                        </a:rPr>
                        <a:t>)</a:t>
                      </a:r>
                      <a:endParaRPr lang="zh-CN" altLang="en-US"/>
                    </a:p>
                  </a:txBody>
                  <a:tcPr/>
                </a:tc>
              </a:tr>
            </a:tbl>
          </a:graphicData>
        </a:graphic>
      </p:graphicFrame>
      <p:sp>
        <p:nvSpPr>
          <p:cNvPr id="4" name="内容占位符 6"/>
          <p:cNvSpPr/>
          <p:nvPr/>
        </p:nvSpPr>
        <p:spPr>
          <a:xfrm>
            <a:off x="1170940" y="3429000"/>
            <a:ext cx="9850755" cy="1344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a:latin typeface="Times New Roman" panose="02020603050405020304" charset="0"/>
                <a:cs typeface="Times New Roman" panose="02020603050405020304" charset="0"/>
              </a:rPr>
              <a:t>Efficient SSER Checking for Lightweight Transactions:</a:t>
            </a:r>
            <a:endParaRPr lang="en-US" altLang="zh-CN" sz="2400">
              <a:latin typeface="Times New Roman" panose="02020603050405020304" charset="0"/>
              <a:cs typeface="Times New Roman" panose="02020603050405020304" charset="0"/>
            </a:endParaRPr>
          </a:p>
          <a:p>
            <a:pPr lvl="1"/>
            <a:r>
              <a:rPr lang="en-US" altLang="zh-CN" sz="2055">
                <a:latin typeface="Times New Roman" panose="02020603050405020304" charset="0"/>
                <a:cs typeface="Times New Roman" panose="02020603050405020304" charset="0"/>
              </a:rPr>
              <a:t>Chain construction and real-time order verification both run in </a:t>
            </a:r>
            <a:r>
              <a:rPr lang="zh-CN" altLang="en-US" sz="2055">
                <a:latin typeface="Times New Roman" panose="02020603050405020304" charset="0"/>
                <a:cs typeface="Times New Roman" panose="02020603050405020304" charset="0"/>
                <a:sym typeface="+mn-ea"/>
              </a:rPr>
              <a:t>𝑂</a:t>
            </a:r>
            <a:r>
              <a:rPr lang="en-US" altLang="zh-CN" sz="2055">
                <a:latin typeface="Times New Roman" panose="02020603050405020304" charset="0"/>
                <a:cs typeface="Times New Roman" panose="02020603050405020304" charset="0"/>
                <a:sym typeface="+mn-ea"/>
              </a:rPr>
              <a:t>(</a:t>
            </a:r>
            <a:r>
              <a:rPr lang="zh-CN" altLang="en-US" sz="2055">
                <a:latin typeface="Times New Roman" panose="02020603050405020304" charset="0"/>
                <a:cs typeface="Times New Roman" panose="02020603050405020304" charset="0"/>
                <a:sym typeface="+mn-ea"/>
              </a:rPr>
              <a:t>𝑛</a:t>
            </a:r>
            <a:r>
              <a:rPr lang="en-US" altLang="zh-CN" sz="2055">
                <a:latin typeface="Times New Roman" panose="02020603050405020304" charset="0"/>
                <a:cs typeface="Times New Roman" panose="02020603050405020304" charset="0"/>
                <a:sym typeface="+mn-ea"/>
              </a:rPr>
              <a:t>) </a:t>
            </a:r>
            <a:endParaRPr lang="en-US" altLang="zh-CN" sz="2055">
              <a:latin typeface="Times New Roman" panose="02020603050405020304" charset="0"/>
              <a:cs typeface="Times New Roman" panose="02020603050405020304" charset="0"/>
              <a:sym typeface="+mn-ea"/>
            </a:endParaRPr>
          </a:p>
          <a:p>
            <a:pPr lvl="1"/>
            <a:r>
              <a:rPr lang="en-US" altLang="zh-CN" sz="2055">
                <a:latin typeface="Times New Roman" panose="02020603050405020304" charset="0"/>
                <a:cs typeface="Times New Roman" panose="02020603050405020304" charset="0"/>
                <a:sym typeface="+mn-ea"/>
              </a:rPr>
              <a:t>Overall complexity of Algorithm  is </a:t>
            </a:r>
            <a:r>
              <a:rPr lang="zh-CN" altLang="en-US" sz="2055">
                <a:latin typeface="Times New Roman" panose="02020603050405020304" charset="0"/>
                <a:cs typeface="Times New Roman" panose="02020603050405020304" charset="0"/>
                <a:sym typeface="+mn-ea"/>
              </a:rPr>
              <a:t>𝑂</a:t>
            </a:r>
            <a:r>
              <a:rPr lang="en-US" altLang="zh-CN" sz="2055">
                <a:latin typeface="Times New Roman" panose="02020603050405020304" charset="0"/>
                <a:cs typeface="Times New Roman" panose="02020603050405020304" charset="0"/>
                <a:sym typeface="+mn-ea"/>
              </a:rPr>
              <a:t>(</a:t>
            </a:r>
            <a:r>
              <a:rPr lang="zh-CN" altLang="en-US" sz="2055">
                <a:latin typeface="Times New Roman" panose="02020603050405020304" charset="0"/>
                <a:cs typeface="Times New Roman" panose="02020603050405020304" charset="0"/>
                <a:sym typeface="+mn-ea"/>
              </a:rPr>
              <a:t>𝑛</a:t>
            </a:r>
            <a:r>
              <a:rPr lang="en-US" altLang="zh-CN" sz="2055">
                <a:latin typeface="Times New Roman" panose="02020603050405020304" charset="0"/>
                <a:cs typeface="Times New Roman" panose="02020603050405020304" charset="0"/>
                <a:sym typeface="+mn-ea"/>
              </a:rPr>
              <a:t>) </a:t>
            </a:r>
            <a:endParaRPr lang="en-US" altLang="zh-CN" sz="2055">
              <a:latin typeface="Times New Roman" panose="02020603050405020304" charset="0"/>
              <a:cs typeface="Times New Roman" panose="020206030504050203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10594975" cy="521970"/>
          </a:xfrm>
        </p:spPr>
        <p:txBody>
          <a:bodyPr/>
          <a:lstStyle/>
          <a:p>
            <a:r>
              <a:rPr lang="en-US" altLang="zh-CN" dirty="0"/>
              <a:t>Experimental Evaluation</a:t>
            </a:r>
            <a:endParaRPr lang="en-US" altLang="zh-CN" dirty="0"/>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sp>
        <p:nvSpPr>
          <p:cNvPr id="8" name="内容占位符 7"/>
          <p:cNvSpPr>
            <a:spLocks noGrp="1"/>
          </p:cNvSpPr>
          <p:nvPr>
            <p:ph idx="1"/>
          </p:nvPr>
        </p:nvSpPr>
        <p:spPr>
          <a:xfrm>
            <a:off x="1132840" y="1631950"/>
            <a:ext cx="9926955" cy="5076825"/>
          </a:xfrm>
        </p:spPr>
        <p:txBody>
          <a:bodyPr>
            <a:noAutofit/>
          </a:bodyPr>
          <a:p>
            <a:r>
              <a:rPr lang="en-US" altLang="zh-CN">
                <a:latin typeface="Times New Roman" panose="02020603050405020304" charset="0"/>
                <a:cs typeface="Times New Roman" panose="02020603050405020304" charset="0"/>
              </a:rPr>
              <a:t>Q1: How efficient are MTC’s verification components, i.e., MTC-SSER, MTC-SER, and MTC-SI, compared to other checkers across different concurrency levels?</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Q2: How does MTC perform in terms of time and memory in end-to-end checking when history generation is included?</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Q3: Is MTC’s MT workload generator more effective, resulting in a higher success rate for committing transactions?</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Q4: Can MTC effectively detect isolation violations in production databases?</a:t>
            </a:r>
            <a:endParaRPr lang="en-US" altLang="zh-CN">
              <a:latin typeface="Times New Roman" panose="02020603050405020304" charset="0"/>
              <a:cs typeface="Times New Roman" panose="020206030504050203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10594975" cy="521970"/>
          </a:xfrm>
        </p:spPr>
        <p:txBody>
          <a:bodyPr/>
          <a:lstStyle/>
          <a:p>
            <a:r>
              <a:rPr lang="en-US" altLang="zh-CN" dirty="0"/>
              <a:t>Q1: History Verification Performance</a:t>
            </a:r>
            <a:r>
              <a:rPr lang="en-US" altLang="zh-CN">
                <a:latin typeface="Times New Roman" panose="02020603050405020304" charset="0"/>
                <a:cs typeface="Times New Roman" panose="02020603050405020304" charset="0"/>
                <a:sym typeface="+mn-ea"/>
              </a:rPr>
              <a:t> vs. Cobra</a:t>
            </a:r>
            <a:endParaRPr lang="en-US" altLang="zh-CN" dirty="0"/>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sp>
        <p:nvSpPr>
          <p:cNvPr id="7" name="文本框 6"/>
          <p:cNvSpPr txBox="1"/>
          <p:nvPr/>
        </p:nvSpPr>
        <p:spPr>
          <a:xfrm>
            <a:off x="705485" y="4246245"/>
            <a:ext cx="10729595" cy="2372995"/>
          </a:xfrm>
          <a:prstGeom prst="rect">
            <a:avLst/>
          </a:prstGeom>
          <a:noFill/>
        </p:spPr>
        <p:txBody>
          <a:bodyPr wrap="square" rtlCol="0">
            <a:noAutofit/>
          </a:bodyPr>
          <a:p>
            <a:pPr marL="342900" indent="-342900">
              <a:buFont typeface="Arial" panose="020B0604020202020204" pitchFamily="34" charset="0"/>
              <a:buChar char="•"/>
            </a:pPr>
            <a:r>
              <a:rPr lang="en-US" altLang="zh-CN" sz="2400">
                <a:latin typeface="Times New Roman" panose="02020603050405020304" charset="0"/>
                <a:cs typeface="Times New Roman" panose="02020603050405020304" charset="0"/>
              </a:rPr>
              <a:t>MTC-SER  outperforms Cobra, even under high concurrency and skewed access patterns</a:t>
            </a:r>
            <a:endParaRPr lang="en-US" altLang="zh-CN" sz="2400">
              <a:latin typeface="Times New Roman" panose="02020603050405020304" charset="0"/>
              <a:cs typeface="Times New Roman" panose="02020603050405020304" charset="0"/>
            </a:endParaRPr>
          </a:p>
          <a:p>
            <a:pPr marL="342900" indent="-342900">
              <a:buFont typeface="Arial" panose="020B0604020202020204" pitchFamily="34" charset="0"/>
              <a:buChar char="•"/>
            </a:pPr>
            <a:endParaRPr lang="en-US" altLang="zh-CN" sz="240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altLang="zh-CN" sz="2400">
                <a:latin typeface="Times New Roman" panose="02020603050405020304" charset="0"/>
                <a:cs typeface="Times New Roman" panose="02020603050405020304" charset="0"/>
              </a:rPr>
              <a:t> Up to 5</a:t>
            </a:r>
            <a:r>
              <a:rPr lang="en-US" altLang="en-US" sz="2400">
                <a:latin typeface="Times New Roman" panose="02020603050405020304" charset="0"/>
                <a:cs typeface="Times New Roman" panose="02020603050405020304" charset="0"/>
              </a:rPr>
              <a:t>×</a:t>
            </a:r>
            <a:r>
              <a:rPr lang="en-US" altLang="zh-CN" sz="2400">
                <a:latin typeface="Times New Roman" panose="02020603050405020304" charset="0"/>
                <a:cs typeface="Times New Roman" panose="02020603050405020304" charset="0"/>
              </a:rPr>
              <a:t> speedup and maintains stable performance as transactions or sessions increase</a:t>
            </a:r>
            <a:endParaRPr lang="en-US" altLang="zh-CN" sz="2400">
              <a:latin typeface="Times New Roman" panose="02020603050405020304" charset="0"/>
              <a:cs typeface="Times New Roman" panose="02020603050405020304" charset="0"/>
            </a:endParaRPr>
          </a:p>
        </p:txBody>
      </p:sp>
      <p:pic>
        <p:nvPicPr>
          <p:cNvPr id="4" name="内容占位符 3"/>
          <p:cNvPicPr>
            <a:picLocks noChangeAspect="1"/>
          </p:cNvPicPr>
          <p:nvPr>
            <p:ph idx="1"/>
          </p:nvPr>
        </p:nvPicPr>
        <p:blipFill>
          <a:blip r:embed="rId1"/>
          <a:stretch>
            <a:fillRect/>
          </a:stretch>
        </p:blipFill>
        <p:spPr>
          <a:xfrm>
            <a:off x="463550" y="1332865"/>
            <a:ext cx="10971530" cy="291338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10594975" cy="521970"/>
          </a:xfrm>
        </p:spPr>
        <p:txBody>
          <a:bodyPr/>
          <a:lstStyle/>
          <a:p>
            <a:r>
              <a:rPr lang="en-US" altLang="zh-CN" dirty="0">
                <a:sym typeface="+mn-ea"/>
              </a:rPr>
              <a:t>Q1: History Verification Performance</a:t>
            </a:r>
            <a:r>
              <a:rPr lang="en-US" altLang="zh-CN">
                <a:latin typeface="Times New Roman" panose="02020603050405020304" charset="0"/>
                <a:cs typeface="Times New Roman" panose="02020603050405020304" charset="0"/>
                <a:sym typeface="+mn-ea"/>
              </a:rPr>
              <a:t> vs. PolySI</a:t>
            </a:r>
            <a:endParaRPr lang="en-US" altLang="zh-CN" dirty="0"/>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sp>
        <p:nvSpPr>
          <p:cNvPr id="7" name="文本框 6"/>
          <p:cNvSpPr txBox="1"/>
          <p:nvPr/>
        </p:nvSpPr>
        <p:spPr>
          <a:xfrm>
            <a:off x="731520" y="4738370"/>
            <a:ext cx="10729595" cy="1310005"/>
          </a:xfrm>
          <a:prstGeom prst="rect">
            <a:avLst/>
          </a:prstGeom>
          <a:noFill/>
        </p:spPr>
        <p:txBody>
          <a:bodyPr wrap="square" rtlCol="0">
            <a:noAutofit/>
          </a:bodyPr>
          <a:p>
            <a:pPr marL="342900" indent="-342900">
              <a:buFont typeface="Arial" panose="020B0604020202020204" pitchFamily="34" charset="0"/>
              <a:buChar char="•"/>
            </a:pPr>
            <a:r>
              <a:rPr lang="en-US" altLang="zh-CN" sz="2800">
                <a:latin typeface="Times New Roman" panose="02020603050405020304" charset="0"/>
                <a:cs typeface="Times New Roman" panose="02020603050405020304" charset="0"/>
              </a:rPr>
              <a:t>MTC-SI achieves up to 1600</a:t>
            </a:r>
            <a:r>
              <a:rPr lang="en-US" altLang="en-US" sz="2800">
                <a:latin typeface="Times New Roman" panose="02020603050405020304" charset="0"/>
                <a:cs typeface="Times New Roman" panose="02020603050405020304" charset="0"/>
              </a:rPr>
              <a:t>×</a:t>
            </a:r>
            <a:r>
              <a:rPr lang="en-US" altLang="zh-CN" sz="2800">
                <a:latin typeface="Times New Roman" panose="02020603050405020304" charset="0"/>
                <a:cs typeface="Times New Roman" panose="02020603050405020304" charset="0"/>
              </a:rPr>
              <a:t> </a:t>
            </a:r>
            <a:r>
              <a:rPr lang="en-US" altLang="zh-CN" sz="2800">
                <a:latin typeface="Times New Roman" panose="02020603050405020304" charset="0"/>
                <a:cs typeface="Times New Roman" panose="02020603050405020304" charset="0"/>
                <a:sym typeface="+mn-ea"/>
              </a:rPr>
              <a:t>speedup under skewed workloads.</a:t>
            </a:r>
            <a:endParaRPr lang="en-US" altLang="zh-CN" sz="2800">
              <a:latin typeface="Times New Roman" panose="02020603050405020304" charset="0"/>
              <a:cs typeface="Times New Roman" panose="02020603050405020304" charset="0"/>
              <a:sym typeface="+mn-ea"/>
            </a:endParaRPr>
          </a:p>
          <a:p>
            <a:pPr marL="342900" indent="-342900">
              <a:buFont typeface="Arial" panose="020B0604020202020204" pitchFamily="34" charset="0"/>
              <a:buChar char="•"/>
            </a:pPr>
            <a:endParaRPr lang="en-US" altLang="zh-CN" sz="280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altLang="zh-CN" sz="2800">
                <a:latin typeface="Times New Roman" panose="02020603050405020304" charset="0"/>
                <a:cs typeface="Times New Roman" panose="02020603050405020304" charset="0"/>
              </a:rPr>
              <a:t>More stable and efficient than PolySI</a:t>
            </a:r>
            <a:endParaRPr lang="en-US" altLang="zh-CN" sz="2800">
              <a:latin typeface="Times New Roman" panose="02020603050405020304" charset="0"/>
              <a:cs typeface="Times New Roman" panose="02020603050405020304" charset="0"/>
            </a:endParaRPr>
          </a:p>
        </p:txBody>
      </p:sp>
      <p:pic>
        <p:nvPicPr>
          <p:cNvPr id="4" name="内容占位符 3"/>
          <p:cNvPicPr>
            <a:picLocks noChangeAspect="1"/>
          </p:cNvPicPr>
          <p:nvPr>
            <p:ph idx="1"/>
          </p:nvPr>
        </p:nvPicPr>
        <p:blipFill>
          <a:blip r:embed="rId1"/>
          <a:stretch>
            <a:fillRect/>
          </a:stretch>
        </p:blipFill>
        <p:spPr>
          <a:xfrm>
            <a:off x="231140" y="1332230"/>
            <a:ext cx="11578590" cy="30130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10594975" cy="521970"/>
          </a:xfrm>
        </p:spPr>
        <p:txBody>
          <a:bodyPr/>
          <a:lstStyle/>
          <a:p>
            <a:r>
              <a:rPr lang="en-US" altLang="zh-CN" dirty="0">
                <a:sym typeface="+mn-ea"/>
              </a:rPr>
              <a:t>Q1: History Verification Performance</a:t>
            </a:r>
            <a:r>
              <a:rPr lang="en-US" altLang="zh-CN">
                <a:latin typeface="Times New Roman" panose="02020603050405020304" charset="0"/>
                <a:cs typeface="Times New Roman" panose="02020603050405020304" charset="0"/>
                <a:sym typeface="+mn-ea"/>
              </a:rPr>
              <a:t> </a:t>
            </a:r>
            <a:r>
              <a:rPr lang="en-US" altLang="zh-CN">
                <a:latin typeface="Times New Roman" panose="02020603050405020304" charset="0"/>
                <a:cs typeface="Times New Roman" panose="02020603050405020304" charset="0"/>
                <a:sym typeface="+mn-ea"/>
              </a:rPr>
              <a:t>vs. Porcupine </a:t>
            </a:r>
            <a:endParaRPr lang="en-US" altLang="zh-CN" dirty="0"/>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sp>
        <p:nvSpPr>
          <p:cNvPr id="6" name="文本框 5"/>
          <p:cNvSpPr txBox="1"/>
          <p:nvPr/>
        </p:nvSpPr>
        <p:spPr>
          <a:xfrm>
            <a:off x="1080135" y="5011420"/>
            <a:ext cx="10729595" cy="1052830"/>
          </a:xfrm>
          <a:prstGeom prst="rect">
            <a:avLst/>
          </a:prstGeom>
          <a:noFill/>
        </p:spPr>
        <p:txBody>
          <a:bodyPr wrap="square" rtlCol="0">
            <a:noAutofit/>
          </a:bodyPr>
          <a:p>
            <a:pPr marL="342900" indent="-342900">
              <a:buFont typeface="Arial" panose="020B0604020202020204" pitchFamily="34" charset="0"/>
              <a:buChar char="•"/>
            </a:pPr>
            <a:r>
              <a:rPr lang="en-US" altLang="zh-CN" sz="2800">
                <a:latin typeface="Times New Roman" panose="02020603050405020304" charset="0"/>
                <a:cs typeface="Times New Roman" panose="02020603050405020304" charset="0"/>
              </a:rPr>
              <a:t>MTC-SSER achieves up to 28</a:t>
            </a:r>
            <a:r>
              <a:rPr lang="en-US" altLang="en-US" sz="2800">
                <a:latin typeface="Times New Roman" panose="02020603050405020304" charset="0"/>
                <a:cs typeface="Times New Roman" panose="02020603050405020304" charset="0"/>
              </a:rPr>
              <a:t>×</a:t>
            </a:r>
            <a:r>
              <a:rPr lang="en-US" altLang="zh-CN" sz="2800">
                <a:latin typeface="Times New Roman" panose="02020603050405020304" charset="0"/>
                <a:cs typeface="Times New Roman" panose="02020603050405020304" charset="0"/>
              </a:rPr>
              <a:t> speedup under full concurrency</a:t>
            </a:r>
            <a:endParaRPr lang="en-US" altLang="zh-CN" sz="2800">
              <a:latin typeface="Times New Roman" panose="02020603050405020304" charset="0"/>
              <a:cs typeface="Times New Roman" panose="02020603050405020304" charset="0"/>
            </a:endParaRPr>
          </a:p>
          <a:p>
            <a:pPr marL="342900" indent="-342900">
              <a:buFont typeface="Arial" panose="020B0604020202020204" pitchFamily="34" charset="0"/>
              <a:buChar char="•"/>
            </a:pPr>
            <a:endParaRPr lang="en-US" altLang="zh-CN" sz="2800">
              <a:latin typeface="Times New Roman" panose="02020603050405020304" charset="0"/>
              <a:cs typeface="Times New Roman" panose="02020603050405020304" charset="0"/>
            </a:endParaRPr>
          </a:p>
          <a:p>
            <a:pPr marL="342900" indent="-342900">
              <a:buFont typeface="Arial" panose="020B0604020202020204" pitchFamily="34" charset="0"/>
              <a:buChar char="•"/>
            </a:pPr>
            <a:r>
              <a:rPr lang="en-US" altLang="zh-CN" sz="2800">
                <a:latin typeface="Times New Roman" panose="02020603050405020304" charset="0"/>
                <a:cs typeface="Times New Roman" panose="02020603050405020304" charset="0"/>
              </a:rPr>
              <a:t>More scalable and consistent than Porcupine</a:t>
            </a:r>
            <a:endParaRPr lang="en-US" altLang="zh-CN" sz="2800">
              <a:latin typeface="Times New Roman" panose="02020603050405020304" charset="0"/>
              <a:cs typeface="Times New Roman" panose="02020603050405020304" charset="0"/>
            </a:endParaRPr>
          </a:p>
        </p:txBody>
      </p:sp>
      <p:pic>
        <p:nvPicPr>
          <p:cNvPr id="7" name="内容占位符 6"/>
          <p:cNvPicPr>
            <a:picLocks noChangeAspect="1"/>
          </p:cNvPicPr>
          <p:nvPr>
            <p:ph idx="1"/>
          </p:nvPr>
        </p:nvPicPr>
        <p:blipFill>
          <a:blip r:embed="rId1"/>
          <a:stretch>
            <a:fillRect/>
          </a:stretch>
        </p:blipFill>
        <p:spPr>
          <a:xfrm>
            <a:off x="2127250" y="1214120"/>
            <a:ext cx="7863205" cy="37973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4699000" cy="521970"/>
          </a:xfrm>
        </p:spPr>
        <p:txBody>
          <a:bodyPr/>
          <a:lstStyle/>
          <a:p>
            <a:r>
              <a:rPr lang="en-US" altLang="zh-CN" dirty="0"/>
              <a:t>Serializability (SER)</a:t>
            </a:r>
            <a:endParaRPr lang="en-US" altLang="zh-CN" dirty="0"/>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sp>
        <p:nvSpPr>
          <p:cNvPr id="7" name="文本框 6"/>
          <p:cNvSpPr txBox="1"/>
          <p:nvPr/>
        </p:nvSpPr>
        <p:spPr>
          <a:xfrm>
            <a:off x="80010" y="1245870"/>
            <a:ext cx="12031345" cy="521970"/>
          </a:xfrm>
          <a:prstGeom prst="rect">
            <a:avLst/>
          </a:prstGeom>
        </p:spPr>
        <p:txBody>
          <a:bodyPr wrap="square">
            <a:spAutoFit/>
          </a:bodyPr>
          <a:p>
            <a:r>
              <a:rPr lang="en-US" altLang="zh-CN" sz="2800">
                <a:solidFill>
                  <a:srgbClr val="000000"/>
                </a:solidFill>
                <a:latin typeface="Times New Roman" panose="02020603050405020304" charset="0"/>
                <a:ea typeface="CMR10"/>
                <a:cs typeface="Times New Roman" panose="02020603050405020304" charset="0"/>
              </a:rPr>
              <a:t>SER, ensures that all transactions appear to execute sequentially, one after another.</a:t>
            </a:r>
            <a:endParaRPr lang="en-US" altLang="zh-CN" sz="2800">
              <a:solidFill>
                <a:srgbClr val="000000"/>
              </a:solidFill>
              <a:latin typeface="Times New Roman" panose="02020603050405020304" charset="0"/>
              <a:ea typeface="CMR10"/>
              <a:cs typeface="Times New Roman" panose="02020603050405020304" charset="0"/>
            </a:endParaRPr>
          </a:p>
        </p:txBody>
      </p:sp>
      <p:pic>
        <p:nvPicPr>
          <p:cNvPr id="4" name="图片 3"/>
          <p:cNvPicPr>
            <a:picLocks noChangeAspect="1"/>
          </p:cNvPicPr>
          <p:nvPr/>
        </p:nvPicPr>
        <p:blipFill>
          <a:blip r:embed="rId1"/>
          <a:stretch>
            <a:fillRect/>
          </a:stretch>
        </p:blipFill>
        <p:spPr>
          <a:xfrm>
            <a:off x="3481070" y="1815465"/>
            <a:ext cx="4449445" cy="3604895"/>
          </a:xfrm>
          <a:prstGeom prst="rect">
            <a:avLst/>
          </a:prstGeom>
        </p:spPr>
      </p:pic>
      <p:pic>
        <p:nvPicPr>
          <p:cNvPr id="9" name="图片 8"/>
          <p:cNvPicPr>
            <a:picLocks noChangeAspect="1"/>
          </p:cNvPicPr>
          <p:nvPr/>
        </p:nvPicPr>
        <p:blipFill>
          <a:blip r:embed="rId2"/>
          <a:stretch>
            <a:fillRect/>
          </a:stretch>
        </p:blipFill>
        <p:spPr>
          <a:xfrm>
            <a:off x="3343275" y="5420360"/>
            <a:ext cx="1349375" cy="883285"/>
          </a:xfrm>
          <a:prstGeom prst="rect">
            <a:avLst/>
          </a:prstGeom>
        </p:spPr>
      </p:pic>
      <p:pic>
        <p:nvPicPr>
          <p:cNvPr id="10" name="图片 9"/>
          <p:cNvPicPr>
            <a:picLocks noChangeAspect="1"/>
          </p:cNvPicPr>
          <p:nvPr/>
        </p:nvPicPr>
        <p:blipFill>
          <a:blip r:embed="rId3"/>
          <a:stretch>
            <a:fillRect/>
          </a:stretch>
        </p:blipFill>
        <p:spPr>
          <a:xfrm>
            <a:off x="5133340" y="5467350"/>
            <a:ext cx="1469390" cy="690245"/>
          </a:xfrm>
          <a:prstGeom prst="rect">
            <a:avLst/>
          </a:prstGeom>
        </p:spPr>
      </p:pic>
      <p:pic>
        <p:nvPicPr>
          <p:cNvPr id="11" name="图片 10"/>
          <p:cNvPicPr>
            <a:picLocks noChangeAspect="1"/>
          </p:cNvPicPr>
          <p:nvPr/>
        </p:nvPicPr>
        <p:blipFill>
          <a:blip r:embed="rId4"/>
          <a:stretch>
            <a:fillRect/>
          </a:stretch>
        </p:blipFill>
        <p:spPr>
          <a:xfrm>
            <a:off x="7043420" y="5467985"/>
            <a:ext cx="1481455" cy="6896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ox(in)">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ox(in)">
                                      <p:cBhvr>
                                        <p:cTn id="2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10594975" cy="521970"/>
          </a:xfrm>
        </p:spPr>
        <p:txBody>
          <a:bodyPr/>
          <a:lstStyle/>
          <a:p>
            <a:r>
              <a:rPr lang="en-US" altLang="zh-CN">
                <a:latin typeface="Times New Roman" panose="02020603050405020304" charset="0"/>
                <a:cs typeface="Times New Roman" panose="02020603050405020304" charset="0"/>
                <a:sym typeface="+mn-ea"/>
              </a:rPr>
              <a:t>Q2: End-to-End Checking Performance </a:t>
            </a:r>
            <a:r>
              <a:rPr lang="en-US" altLang="zh-CN">
                <a:latin typeface="Times New Roman" panose="02020603050405020304" charset="0"/>
                <a:cs typeface="Times New Roman" panose="02020603050405020304" charset="0"/>
                <a:sym typeface="+mn-ea"/>
              </a:rPr>
              <a:t>vs. Cobra</a:t>
            </a:r>
            <a:endParaRPr lang="en-US" altLang="zh-CN">
              <a:latin typeface="Times New Roman" panose="02020603050405020304" charset="0"/>
              <a:cs typeface="Times New Roman" panose="02020603050405020304" charset="0"/>
              <a:sym typeface="+mn-ea"/>
            </a:endParaRPr>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sp>
        <p:nvSpPr>
          <p:cNvPr id="2" name="内容占位符 1"/>
          <p:cNvSpPr/>
          <p:nvPr>
            <p:ph idx="1"/>
          </p:nvPr>
        </p:nvSpPr>
        <p:spPr>
          <a:xfrm>
            <a:off x="1699260" y="5819140"/>
            <a:ext cx="10110470" cy="808990"/>
          </a:xfrm>
        </p:spPr>
        <p:txBody>
          <a:bodyPr>
            <a:normAutofit fontScale="90000" lnSpcReduction="20000"/>
          </a:bodyPr>
          <a:p>
            <a:r>
              <a:rPr lang="en-US" altLang="zh-CN" sz="2400">
                <a:latin typeface="Times New Roman" panose="02020603050405020304" charset="0"/>
                <a:cs typeface="Times New Roman" panose="02020603050405020304" charset="0"/>
              </a:rPr>
              <a:t>MTC-SER achieves up to 1000</a:t>
            </a:r>
            <a:r>
              <a:rPr lang="en-US" altLang="en-US" sz="2400">
                <a:latin typeface="Times New Roman" panose="02020603050405020304" charset="0"/>
                <a:cs typeface="Times New Roman" panose="02020603050405020304" charset="0"/>
              </a:rPr>
              <a:t>×</a:t>
            </a:r>
            <a:r>
              <a:rPr lang="en-US" altLang="zh-CN" sz="2400">
                <a:latin typeface="Times New Roman" panose="02020603050405020304" charset="0"/>
                <a:cs typeface="Times New Roman" panose="02020603050405020304" charset="0"/>
              </a:rPr>
              <a:t> faster verification</a:t>
            </a:r>
            <a:endParaRPr lang="en-US" altLang="zh-CN" sz="2400">
              <a:latin typeface="Times New Roman" panose="02020603050405020304" charset="0"/>
              <a:cs typeface="Times New Roman" panose="02020603050405020304" charset="0"/>
            </a:endParaRPr>
          </a:p>
          <a:p>
            <a:r>
              <a:rPr lang="en-US" altLang="zh-CN" sz="2400">
                <a:latin typeface="Times New Roman" panose="02020603050405020304" charset="0"/>
                <a:cs typeface="Times New Roman" panose="02020603050405020304" charset="0"/>
              </a:rPr>
              <a:t>Uses up to 30</a:t>
            </a:r>
            <a:r>
              <a:rPr lang="en-US" altLang="en-US" sz="2400">
                <a:latin typeface="Times New Roman" panose="02020603050405020304" charset="0"/>
                <a:cs typeface="Times New Roman" panose="02020603050405020304" charset="0"/>
              </a:rPr>
              <a:t>×</a:t>
            </a:r>
            <a:r>
              <a:rPr lang="en-US" altLang="zh-CN" sz="2400">
                <a:latin typeface="Times New Roman" panose="02020603050405020304" charset="0"/>
                <a:cs typeface="Times New Roman" panose="02020603050405020304" charset="0"/>
              </a:rPr>
              <a:t> less memory than Cobra</a:t>
            </a:r>
            <a:endParaRPr lang="en-US" altLang="zh-CN" sz="2400">
              <a:latin typeface="Times New Roman" panose="02020603050405020304" charset="0"/>
              <a:cs typeface="Times New Roman" panose="02020603050405020304" charset="0"/>
            </a:endParaRPr>
          </a:p>
        </p:txBody>
      </p:sp>
      <p:pic>
        <p:nvPicPr>
          <p:cNvPr id="6" name="图片 5"/>
          <p:cNvPicPr>
            <a:picLocks noChangeAspect="1"/>
          </p:cNvPicPr>
          <p:nvPr/>
        </p:nvPicPr>
        <p:blipFill>
          <a:blip r:embed="rId1"/>
          <a:stretch>
            <a:fillRect/>
          </a:stretch>
        </p:blipFill>
        <p:spPr>
          <a:xfrm>
            <a:off x="850265" y="1200150"/>
            <a:ext cx="10251440" cy="459232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10594975" cy="521970"/>
          </a:xfrm>
        </p:spPr>
        <p:txBody>
          <a:bodyPr/>
          <a:lstStyle/>
          <a:p>
            <a:r>
              <a:rPr lang="en-US" altLang="zh-CN">
                <a:latin typeface="Times New Roman" panose="02020603050405020304" charset="0"/>
                <a:cs typeface="Times New Roman" panose="02020603050405020304" charset="0"/>
                <a:sym typeface="+mn-ea"/>
              </a:rPr>
              <a:t>Q2: End-to-End Checking Performance </a:t>
            </a:r>
            <a:r>
              <a:rPr lang="en-US" altLang="zh-CN">
                <a:latin typeface="Times New Roman" panose="02020603050405020304" charset="0"/>
                <a:cs typeface="Times New Roman" panose="02020603050405020304" charset="0"/>
                <a:sym typeface="+mn-ea"/>
              </a:rPr>
              <a:t>vs. PolySI</a:t>
            </a:r>
            <a:endParaRPr lang="en-US" altLang="zh-CN">
              <a:latin typeface="Times New Roman" panose="02020603050405020304" charset="0"/>
              <a:cs typeface="Times New Roman" panose="02020603050405020304" charset="0"/>
              <a:sym typeface="+mn-ea"/>
            </a:endParaRPr>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sp>
        <p:nvSpPr>
          <p:cNvPr id="2" name="内容占位符 1"/>
          <p:cNvSpPr/>
          <p:nvPr>
            <p:ph idx="1"/>
          </p:nvPr>
        </p:nvSpPr>
        <p:spPr>
          <a:xfrm>
            <a:off x="1935480" y="5768340"/>
            <a:ext cx="10110470" cy="888365"/>
          </a:xfrm>
        </p:spPr>
        <p:txBody>
          <a:bodyPr>
            <a:normAutofit lnSpcReduction="20000"/>
          </a:bodyPr>
          <a:p>
            <a:r>
              <a:rPr lang="en-US" altLang="zh-CN" sz="2400">
                <a:latin typeface="Times New Roman" panose="02020603050405020304" charset="0"/>
                <a:cs typeface="Times New Roman" panose="02020603050405020304" charset="0"/>
              </a:rPr>
              <a:t>MTC-SI is up to 100</a:t>
            </a:r>
            <a:r>
              <a:rPr lang="en-US" altLang="en-US" sz="2400">
                <a:latin typeface="Times New Roman" panose="02020603050405020304" charset="0"/>
                <a:cs typeface="Times New Roman" panose="02020603050405020304" charset="0"/>
              </a:rPr>
              <a:t>×</a:t>
            </a:r>
            <a:r>
              <a:rPr lang="en-US" altLang="zh-CN" sz="2400">
                <a:latin typeface="Times New Roman" panose="02020603050405020304" charset="0"/>
                <a:cs typeface="Times New Roman" panose="02020603050405020304" charset="0"/>
              </a:rPr>
              <a:t>–1000</a:t>
            </a:r>
            <a:r>
              <a:rPr lang="en-US" altLang="en-US" sz="2400">
                <a:latin typeface="Times New Roman" panose="02020603050405020304" charset="0"/>
                <a:cs typeface="Times New Roman" panose="02020603050405020304" charset="0"/>
              </a:rPr>
              <a:t>×</a:t>
            </a:r>
            <a:r>
              <a:rPr lang="en-US" altLang="zh-CN" sz="2400">
                <a:latin typeface="Times New Roman" panose="02020603050405020304" charset="0"/>
                <a:cs typeface="Times New Roman" panose="02020603050405020304" charset="0"/>
              </a:rPr>
              <a:t> faster</a:t>
            </a:r>
            <a:endParaRPr lang="en-US" altLang="zh-CN" sz="2400">
              <a:latin typeface="Times New Roman" panose="02020603050405020304" charset="0"/>
              <a:cs typeface="Times New Roman" panose="02020603050405020304" charset="0"/>
            </a:endParaRPr>
          </a:p>
          <a:p>
            <a:r>
              <a:rPr lang="en-US" altLang="zh-CN" sz="2400">
                <a:latin typeface="Times New Roman" panose="02020603050405020304" charset="0"/>
                <a:cs typeface="Times New Roman" panose="02020603050405020304" charset="0"/>
              </a:rPr>
              <a:t>MTC-SI uses significantly less memory, up to 10</a:t>
            </a:r>
            <a:r>
              <a:rPr lang="en-US" altLang="en-US" sz="2400">
                <a:latin typeface="Times New Roman" panose="02020603050405020304" charset="0"/>
                <a:cs typeface="Times New Roman" panose="02020603050405020304" charset="0"/>
              </a:rPr>
              <a:t>×</a:t>
            </a:r>
            <a:r>
              <a:rPr lang="en-US" altLang="zh-CN" sz="2400">
                <a:latin typeface="Times New Roman" panose="02020603050405020304" charset="0"/>
                <a:cs typeface="Times New Roman" panose="02020603050405020304" charset="0"/>
              </a:rPr>
              <a:t>–100</a:t>
            </a:r>
            <a:r>
              <a:rPr lang="en-US" altLang="en-US" sz="2400">
                <a:latin typeface="Times New Roman" panose="02020603050405020304" charset="0"/>
                <a:cs typeface="Times New Roman" panose="02020603050405020304" charset="0"/>
              </a:rPr>
              <a:t>×</a:t>
            </a:r>
            <a:r>
              <a:rPr lang="en-US" altLang="zh-CN" sz="2400">
                <a:latin typeface="Times New Roman" panose="02020603050405020304" charset="0"/>
                <a:cs typeface="Times New Roman" panose="02020603050405020304" charset="0"/>
              </a:rPr>
              <a:t> smaller</a:t>
            </a:r>
            <a:endParaRPr lang="en-US" altLang="zh-CN" sz="2400">
              <a:latin typeface="Times New Roman" panose="02020603050405020304" charset="0"/>
              <a:cs typeface="Times New Roman" panose="02020603050405020304" charset="0"/>
            </a:endParaRPr>
          </a:p>
        </p:txBody>
      </p:sp>
      <p:pic>
        <p:nvPicPr>
          <p:cNvPr id="4" name="图片 3"/>
          <p:cNvPicPr>
            <a:picLocks noChangeAspect="1"/>
          </p:cNvPicPr>
          <p:nvPr/>
        </p:nvPicPr>
        <p:blipFill>
          <a:blip r:embed="rId1"/>
          <a:stretch>
            <a:fillRect/>
          </a:stretch>
        </p:blipFill>
        <p:spPr>
          <a:xfrm>
            <a:off x="337185" y="1231900"/>
            <a:ext cx="11708765" cy="437007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10594975" cy="521970"/>
          </a:xfrm>
        </p:spPr>
        <p:txBody>
          <a:bodyPr/>
          <a:lstStyle/>
          <a:p>
            <a:r>
              <a:rPr lang="en-US" altLang="zh-CN">
                <a:latin typeface="Times New Roman" panose="02020603050405020304" charset="0"/>
                <a:cs typeface="Times New Roman" panose="02020603050405020304" charset="0"/>
                <a:sym typeface="+mn-ea"/>
              </a:rPr>
              <a:t>Q3: Effectiveness of Workload Generation</a:t>
            </a:r>
            <a:endParaRPr lang="en-US" altLang="zh-CN">
              <a:latin typeface="Times New Roman" panose="02020603050405020304" charset="0"/>
              <a:cs typeface="Times New Roman" panose="02020603050405020304" charset="0"/>
              <a:sym typeface="+mn-ea"/>
            </a:endParaRPr>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sp>
        <p:nvSpPr>
          <p:cNvPr id="2" name="内容占位符 1"/>
          <p:cNvSpPr/>
          <p:nvPr>
            <p:ph idx="1"/>
          </p:nvPr>
        </p:nvSpPr>
        <p:spPr>
          <a:xfrm>
            <a:off x="1096010" y="5346065"/>
            <a:ext cx="10383520" cy="1112520"/>
          </a:xfrm>
        </p:spPr>
        <p:txBody>
          <a:bodyPr>
            <a:noAutofit/>
          </a:bodyPr>
          <a:p>
            <a:r>
              <a:rPr lang="en-US" altLang="zh-CN">
                <a:latin typeface="Times New Roman" panose="02020603050405020304" charset="0"/>
                <a:cs typeface="Times New Roman" panose="02020603050405020304" charset="0"/>
              </a:rPr>
              <a:t>GT workloads suffer high abort rates (up to 60%)</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MT workloads maintain low abort rates across settings</a:t>
            </a:r>
            <a:endParaRPr lang="en-US" altLang="zh-CN">
              <a:latin typeface="Times New Roman" panose="02020603050405020304" charset="0"/>
              <a:cs typeface="Times New Roman" panose="02020603050405020304" charset="0"/>
            </a:endParaRPr>
          </a:p>
        </p:txBody>
      </p:sp>
      <p:pic>
        <p:nvPicPr>
          <p:cNvPr id="6" name="图片 5"/>
          <p:cNvPicPr>
            <a:picLocks noChangeAspect="1"/>
          </p:cNvPicPr>
          <p:nvPr/>
        </p:nvPicPr>
        <p:blipFill>
          <a:blip r:embed="rId1"/>
          <a:stretch>
            <a:fillRect/>
          </a:stretch>
        </p:blipFill>
        <p:spPr>
          <a:xfrm>
            <a:off x="678180" y="1296670"/>
            <a:ext cx="10344785" cy="404939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10594975" cy="521970"/>
          </a:xfrm>
        </p:spPr>
        <p:txBody>
          <a:bodyPr/>
          <a:lstStyle/>
          <a:p>
            <a:r>
              <a:rPr lang="en-US" altLang="zh-CN">
                <a:latin typeface="Times New Roman" panose="02020603050405020304" charset="0"/>
                <a:cs typeface="Times New Roman" panose="02020603050405020304" charset="0"/>
                <a:sym typeface="+mn-ea"/>
              </a:rPr>
              <a:t>Q4: Detecting Isolation Bugs - Rediscovering Bugs</a:t>
            </a:r>
            <a:endParaRPr lang="en-US" altLang="zh-CN">
              <a:latin typeface="Times New Roman" panose="02020603050405020304" charset="0"/>
              <a:cs typeface="Times New Roman" panose="02020603050405020304" charset="0"/>
              <a:sym typeface="+mn-ea"/>
            </a:endParaRPr>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sp>
        <p:nvSpPr>
          <p:cNvPr id="2" name="内容占位符 1"/>
          <p:cNvSpPr/>
          <p:nvPr>
            <p:ph idx="1"/>
          </p:nvPr>
        </p:nvSpPr>
        <p:spPr>
          <a:xfrm>
            <a:off x="1378585" y="5579110"/>
            <a:ext cx="8445500" cy="947420"/>
          </a:xfrm>
        </p:spPr>
        <p:txBody>
          <a:bodyPr>
            <a:noAutofit/>
          </a:bodyPr>
          <a:p>
            <a:r>
              <a:rPr lang="en-US" altLang="zh-CN" sz="2400">
                <a:latin typeface="Times New Roman" panose="02020603050405020304" charset="0"/>
                <a:cs typeface="Times New Roman" panose="02020603050405020304" charset="0"/>
              </a:rPr>
              <a:t>MTC successfully rediscovers real-world isolation anomalies </a:t>
            </a:r>
            <a:endParaRPr lang="en-US" altLang="zh-CN" sz="2400">
              <a:latin typeface="Times New Roman" panose="02020603050405020304" charset="0"/>
              <a:cs typeface="Times New Roman" panose="02020603050405020304" charset="0"/>
            </a:endParaRPr>
          </a:p>
          <a:p>
            <a:r>
              <a:rPr lang="en-US" altLang="zh-CN" sz="2400">
                <a:latin typeface="Times New Roman" panose="02020603050405020304" charset="0"/>
                <a:cs typeface="Times New Roman" panose="02020603050405020304" charset="0"/>
              </a:rPr>
              <a:t>Each bug is captured using only a few concise Mini-Transactions</a:t>
            </a:r>
            <a:endParaRPr lang="en-US" altLang="zh-CN" sz="2400">
              <a:latin typeface="Times New Roman" panose="02020603050405020304" charset="0"/>
              <a:cs typeface="Times New Roman" panose="02020603050405020304" charset="0"/>
            </a:endParaRPr>
          </a:p>
        </p:txBody>
      </p:sp>
      <p:pic>
        <p:nvPicPr>
          <p:cNvPr id="4" name="图片 3"/>
          <p:cNvPicPr>
            <a:picLocks noChangeAspect="1"/>
          </p:cNvPicPr>
          <p:nvPr/>
        </p:nvPicPr>
        <p:blipFill>
          <a:blip r:embed="rId1"/>
          <a:stretch>
            <a:fillRect/>
          </a:stretch>
        </p:blipFill>
        <p:spPr>
          <a:xfrm>
            <a:off x="1378585" y="1198880"/>
            <a:ext cx="9213215" cy="424688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10594975" cy="521970"/>
          </a:xfrm>
        </p:spPr>
        <p:txBody>
          <a:bodyPr/>
          <a:lstStyle/>
          <a:p>
            <a:r>
              <a:rPr lang="en-US" altLang="zh-CN">
                <a:latin typeface="Times New Roman" panose="02020603050405020304" charset="0"/>
                <a:cs typeface="Times New Roman" panose="02020603050405020304" charset="0"/>
                <a:sym typeface="+mn-ea"/>
              </a:rPr>
              <a:t>Q4: Detecting Isolation Bugs - Effectiveness</a:t>
            </a:r>
            <a:endParaRPr lang="en-US" altLang="zh-CN">
              <a:latin typeface="Times New Roman" panose="02020603050405020304" charset="0"/>
              <a:cs typeface="Times New Roman" panose="02020603050405020304" charset="0"/>
              <a:sym typeface="+mn-ea"/>
            </a:endParaRPr>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pic>
        <p:nvPicPr>
          <p:cNvPr id="6" name="图片 5"/>
          <p:cNvPicPr>
            <a:picLocks noChangeAspect="1"/>
          </p:cNvPicPr>
          <p:nvPr/>
        </p:nvPicPr>
        <p:blipFill>
          <a:blip r:embed="rId1"/>
          <a:stretch>
            <a:fillRect/>
          </a:stretch>
        </p:blipFill>
        <p:spPr>
          <a:xfrm>
            <a:off x="1263015" y="1212850"/>
            <a:ext cx="9665970" cy="4218940"/>
          </a:xfrm>
          <a:prstGeom prst="rect">
            <a:avLst/>
          </a:prstGeom>
        </p:spPr>
      </p:pic>
      <p:sp>
        <p:nvSpPr>
          <p:cNvPr id="8" name="内容占位符 1"/>
          <p:cNvSpPr/>
          <p:nvPr/>
        </p:nvSpPr>
        <p:spPr>
          <a:xfrm>
            <a:off x="1263015" y="5633720"/>
            <a:ext cx="10383520" cy="10217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latin typeface="Times New Roman" panose="02020603050405020304" charset="0"/>
                <a:cs typeface="Times New Roman" panose="02020603050405020304" charset="0"/>
              </a:rPr>
              <a:t>MTC consistently detects more bugs than Elle-wr and </a:t>
            </a:r>
            <a:r>
              <a:rPr lang="en-US" altLang="zh-CN">
                <a:latin typeface="Times New Roman" panose="02020603050405020304" charset="0"/>
                <a:cs typeface="Times New Roman" panose="02020603050405020304" charset="0"/>
                <a:sym typeface="+mn-ea"/>
              </a:rPr>
              <a:t>Elle-append</a:t>
            </a:r>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Robust across transaction sizes and workloads</a:t>
            </a:r>
            <a:endParaRPr lang="en-US" altLang="zh-CN">
              <a:latin typeface="Times New Roman" panose="02020603050405020304" charset="0"/>
              <a:cs typeface="Times New Roman" panose="0202060305040502030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10594975" cy="521970"/>
          </a:xfrm>
        </p:spPr>
        <p:txBody>
          <a:bodyPr/>
          <a:lstStyle/>
          <a:p>
            <a:r>
              <a:rPr lang="en-US" altLang="zh-CN">
                <a:latin typeface="Times New Roman" panose="02020603050405020304" charset="0"/>
                <a:cs typeface="Times New Roman" panose="02020603050405020304" charset="0"/>
                <a:sym typeface="+mn-ea"/>
              </a:rPr>
              <a:t>Q4: Detecting Isolation Bugs - Effectiveness</a:t>
            </a:r>
            <a:endParaRPr lang="en-US" altLang="zh-CN">
              <a:latin typeface="Times New Roman" panose="02020603050405020304" charset="0"/>
              <a:cs typeface="Times New Roman" panose="02020603050405020304" charset="0"/>
              <a:sym typeface="+mn-ea"/>
            </a:endParaRPr>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sp>
        <p:nvSpPr>
          <p:cNvPr id="2" name="内容占位符 1"/>
          <p:cNvSpPr/>
          <p:nvPr>
            <p:ph idx="1"/>
          </p:nvPr>
        </p:nvSpPr>
        <p:spPr>
          <a:xfrm>
            <a:off x="1477645" y="5769610"/>
            <a:ext cx="9236710" cy="947420"/>
          </a:xfrm>
        </p:spPr>
        <p:txBody>
          <a:bodyPr>
            <a:noAutofit/>
          </a:bodyPr>
          <a:p>
            <a:r>
              <a:rPr lang="en-US" altLang="zh-CN" sz="2400">
                <a:latin typeface="Times New Roman" panose="02020603050405020304" charset="0"/>
                <a:cs typeface="Times New Roman" panose="02020603050405020304" charset="0"/>
              </a:rPr>
              <a:t>MTC outperforms Elle in both history generation and verification time</a:t>
            </a:r>
            <a:endParaRPr lang="en-US" altLang="zh-CN" sz="2400">
              <a:latin typeface="Times New Roman" panose="02020603050405020304" charset="0"/>
              <a:cs typeface="Times New Roman" panose="02020603050405020304" charset="0"/>
            </a:endParaRPr>
          </a:p>
          <a:p>
            <a:r>
              <a:rPr lang="en-US" altLang="zh-CN" sz="2400">
                <a:latin typeface="Times New Roman" panose="02020603050405020304" charset="0"/>
                <a:cs typeface="Times New Roman" panose="02020603050405020304" charset="0"/>
              </a:rPr>
              <a:t>Up to 15</a:t>
            </a:r>
            <a:r>
              <a:rPr lang="en-US" altLang="en-US" sz="2400">
                <a:latin typeface="Times New Roman" panose="02020603050405020304" charset="0"/>
                <a:cs typeface="Times New Roman" panose="02020603050405020304" charset="0"/>
              </a:rPr>
              <a:t>×</a:t>
            </a:r>
            <a:r>
              <a:rPr lang="en-US" altLang="zh-CN" sz="2400">
                <a:latin typeface="Times New Roman" panose="02020603050405020304" charset="0"/>
                <a:cs typeface="Times New Roman" panose="02020603050405020304" charset="0"/>
              </a:rPr>
              <a:t> faster verification and 3.5</a:t>
            </a:r>
            <a:r>
              <a:rPr lang="en-US" altLang="en-US" sz="2400">
                <a:latin typeface="Times New Roman" panose="02020603050405020304" charset="0"/>
                <a:cs typeface="Times New Roman" panose="02020603050405020304" charset="0"/>
              </a:rPr>
              <a:t>×</a:t>
            </a:r>
            <a:r>
              <a:rPr lang="en-US" altLang="zh-CN" sz="2400">
                <a:latin typeface="Times New Roman" panose="02020603050405020304" charset="0"/>
                <a:cs typeface="Times New Roman" panose="02020603050405020304" charset="0"/>
              </a:rPr>
              <a:t> faster generation on PostgreSQL</a:t>
            </a:r>
            <a:endParaRPr lang="en-US" altLang="zh-CN" sz="2400">
              <a:latin typeface="Times New Roman" panose="02020603050405020304" charset="0"/>
              <a:cs typeface="Times New Roman" panose="02020603050405020304" charset="0"/>
            </a:endParaRPr>
          </a:p>
        </p:txBody>
      </p:sp>
      <p:pic>
        <p:nvPicPr>
          <p:cNvPr id="4" name="图片 3"/>
          <p:cNvPicPr>
            <a:picLocks noChangeAspect="1"/>
          </p:cNvPicPr>
          <p:nvPr/>
        </p:nvPicPr>
        <p:blipFill>
          <a:blip r:embed="rId1"/>
          <a:stretch>
            <a:fillRect/>
          </a:stretch>
        </p:blipFill>
        <p:spPr>
          <a:xfrm>
            <a:off x="1163320" y="1195070"/>
            <a:ext cx="10268585" cy="447929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10594975" cy="521970"/>
          </a:xfrm>
        </p:spPr>
        <p:txBody>
          <a:bodyPr/>
          <a:lstStyle/>
          <a:p>
            <a:r>
              <a:rPr lang="en-US" altLang="zh-CN" dirty="0"/>
              <a:t>Summary</a:t>
            </a:r>
            <a:endParaRPr lang="en-US" altLang="zh-CN" dirty="0"/>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sp>
        <p:nvSpPr>
          <p:cNvPr id="6" name="内容占位符 1"/>
          <p:cNvSpPr/>
          <p:nvPr/>
        </p:nvSpPr>
        <p:spPr>
          <a:xfrm>
            <a:off x="706755" y="1593850"/>
            <a:ext cx="10525125" cy="38855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latin typeface="Times New Roman" panose="02020603050405020304" charset="0"/>
                <a:cs typeface="Times New Roman" panose="02020603050405020304" charset="0"/>
              </a:rPr>
              <a:t>Propose a unified approach centered on MTs to address inefficiencies in both history generation and </a:t>
            </a:r>
            <a:r>
              <a:rPr lang="en-US" altLang="zh-CN">
                <a:latin typeface="Times New Roman" panose="02020603050405020304" charset="0"/>
                <a:cs typeface="Times New Roman" panose="02020603050405020304" charset="0"/>
                <a:sym typeface="+mn-ea"/>
              </a:rPr>
              <a:t>history </a:t>
            </a:r>
            <a:r>
              <a:rPr lang="en-US" altLang="zh-CN">
                <a:latin typeface="Times New Roman" panose="02020603050405020304" charset="0"/>
                <a:cs typeface="Times New Roman" panose="02020603050405020304" charset="0"/>
              </a:rPr>
              <a:t>verification.</a:t>
            </a:r>
            <a:endParaRPr lang="en-US" altLang="zh-CN">
              <a:latin typeface="Times New Roman" panose="02020603050405020304" charset="0"/>
              <a:cs typeface="Times New Roman" panose="02020603050405020304" charset="0"/>
            </a:endParaRPr>
          </a:p>
          <a:p>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Design MTs to capture all 14 known anomalies and develop efficient verification algorithms using RMW patterns and unique values.</a:t>
            </a:r>
            <a:endParaRPr lang="en-US" altLang="zh-CN">
              <a:latin typeface="Times New Roman" panose="02020603050405020304" charset="0"/>
              <a:cs typeface="Times New Roman" panose="02020603050405020304" charset="0"/>
            </a:endParaRPr>
          </a:p>
          <a:p>
            <a:endParaRPr lang="en-US" altLang="zh-CN">
              <a:latin typeface="Times New Roman" panose="02020603050405020304" charset="0"/>
              <a:cs typeface="Times New Roman" panose="02020603050405020304" charset="0"/>
            </a:endParaRPr>
          </a:p>
          <a:p>
            <a:r>
              <a:rPr lang="en-US" altLang="zh-CN">
                <a:latin typeface="Times New Roman" panose="02020603050405020304" charset="0"/>
                <a:cs typeface="Times New Roman" panose="02020603050405020304" charset="0"/>
              </a:rPr>
              <a:t>Implement MTC tool that outperforms existing checkers and effectively detects bugs in real databases.</a:t>
            </a:r>
            <a:endParaRPr lang="en-US" altLang="zh-CN">
              <a:latin typeface="Times New Roman" panose="02020603050405020304" charset="0"/>
              <a:cs typeface="Times New Roman" panose="0202060305040502030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10594975" cy="521970"/>
          </a:xfrm>
        </p:spPr>
        <p:txBody>
          <a:bodyPr/>
          <a:lstStyle/>
          <a:p>
            <a:r>
              <a:rPr lang="en-US" altLang="zh-CN" dirty="0"/>
              <a:t>Discussion &amp; Future work</a:t>
            </a:r>
            <a:endParaRPr lang="en-US" altLang="zh-CN" dirty="0"/>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sp>
        <p:nvSpPr>
          <p:cNvPr id="2" name="内容占位符 1"/>
          <p:cNvSpPr/>
          <p:nvPr>
            <p:ph idx="1"/>
          </p:nvPr>
        </p:nvSpPr>
        <p:spPr>
          <a:xfrm>
            <a:off x="1040765" y="1656715"/>
            <a:ext cx="10110470" cy="1985645"/>
          </a:xfrm>
        </p:spPr>
        <p:txBody>
          <a:bodyPr>
            <a:noAutofit/>
          </a:bodyPr>
          <a:p>
            <a:r>
              <a:rPr lang="en-US" altLang="zh-CN">
                <a:latin typeface="Times New Roman" panose="02020603050405020304" charset="0"/>
                <a:cs typeface="Times New Roman" panose="02020603050405020304" charset="0"/>
              </a:rPr>
              <a:t>Discussion:</a:t>
            </a:r>
            <a:endParaRPr lang="en-US" altLang="zh-CN">
              <a:latin typeface="Times New Roman" panose="02020603050405020304" charset="0"/>
              <a:cs typeface="Times New Roman" panose="02020603050405020304" charset="0"/>
            </a:endParaRPr>
          </a:p>
          <a:p>
            <a:pPr lvl="1"/>
            <a:r>
              <a:rPr lang="en-US" altLang="zh-CN">
                <a:latin typeface="Times New Roman" panose="02020603050405020304" charset="0"/>
                <a:cs typeface="Times New Roman" panose="02020603050405020304" charset="0"/>
              </a:rPr>
              <a:t>Elle’s bug detection is sensitive to transaction size, while MTs remain effective with size 4 as baseline</a:t>
            </a:r>
            <a:endParaRPr lang="en-US" altLang="zh-CN">
              <a:latin typeface="Times New Roman" panose="02020603050405020304" charset="0"/>
              <a:cs typeface="Times New Roman" panose="02020603050405020304" charset="0"/>
            </a:endParaRPr>
          </a:p>
          <a:p>
            <a:pPr lvl="1"/>
            <a:r>
              <a:rPr lang="en-US" altLang="zh-CN">
                <a:latin typeface="Times New Roman" panose="02020603050405020304" charset="0"/>
                <a:cs typeface="Times New Roman" panose="02020603050405020304" charset="0"/>
              </a:rPr>
              <a:t>A key challenge is accurate timestamp collection while handling clock skew</a:t>
            </a:r>
            <a:endParaRPr lang="en-US" altLang="zh-CN">
              <a:latin typeface="Times New Roman" panose="02020603050405020304" charset="0"/>
              <a:cs typeface="Times New Roman" panose="02020603050405020304" charset="0"/>
            </a:endParaRPr>
          </a:p>
        </p:txBody>
      </p:sp>
      <p:sp>
        <p:nvSpPr>
          <p:cNvPr id="4" name="内容占位符 1"/>
          <p:cNvSpPr/>
          <p:nvPr/>
        </p:nvSpPr>
        <p:spPr>
          <a:xfrm>
            <a:off x="1040765" y="3973830"/>
            <a:ext cx="10110470" cy="2164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latin typeface="Times New Roman" panose="02020603050405020304" charset="0"/>
                <a:cs typeface="Times New Roman" panose="02020603050405020304" charset="0"/>
                <a:sym typeface="+mn-ea"/>
              </a:rPr>
              <a:t>Future work:</a:t>
            </a:r>
            <a:endParaRPr lang="en-US" altLang="zh-CN">
              <a:latin typeface="Times New Roman" panose="02020603050405020304" charset="0"/>
              <a:cs typeface="Times New Roman" panose="02020603050405020304" charset="0"/>
              <a:sym typeface="+mn-ea"/>
            </a:endParaRPr>
          </a:p>
          <a:p>
            <a:pPr lvl="1"/>
            <a:r>
              <a:rPr lang="en-US" altLang="zh-CN">
                <a:latin typeface="Times New Roman" panose="02020603050405020304" charset="0"/>
                <a:cs typeface="Times New Roman" panose="02020603050405020304" charset="0"/>
              </a:rPr>
              <a:t>Test MTC on FaunaDB and VoltDB with general MTs</a:t>
            </a:r>
            <a:endParaRPr lang="en-US" altLang="zh-CN">
              <a:latin typeface="Times New Roman" panose="02020603050405020304" charset="0"/>
              <a:cs typeface="Times New Roman" panose="02020603050405020304" charset="0"/>
            </a:endParaRPr>
          </a:p>
          <a:p>
            <a:pPr lvl="1"/>
            <a:r>
              <a:rPr lang="en-US" altLang="zh-CN">
                <a:latin typeface="Times New Roman" panose="02020603050405020304" charset="0"/>
                <a:cs typeface="Times New Roman" panose="02020603050405020304" charset="0"/>
              </a:rPr>
              <a:t>Extend MTC to support weaker isolation levels</a:t>
            </a:r>
            <a:endParaRPr lang="en-US" altLang="zh-CN">
              <a:latin typeface="Times New Roman" panose="02020603050405020304" charset="0"/>
              <a:cs typeface="Times New Roman" panose="02020603050405020304" charset="0"/>
            </a:endParaRPr>
          </a:p>
          <a:p>
            <a:pPr lvl="1"/>
            <a:r>
              <a:rPr lang="en-US" altLang="zh-CN">
                <a:latin typeface="Times New Roman" panose="02020603050405020304" charset="0"/>
                <a:cs typeface="Times New Roman" panose="02020603050405020304" charset="0"/>
              </a:rPr>
              <a:t>Add support for predicate-based checking</a:t>
            </a:r>
            <a:endParaRPr lang="en-US" altLang="zh-CN">
              <a:latin typeface="Times New Roman" panose="02020603050405020304" charset="0"/>
              <a:cs typeface="Times New Roman" panose="0202060305040502030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3726815" y="2835275"/>
            <a:ext cx="4737735" cy="1137609"/>
            <a:chOff x="6012" y="3398"/>
            <a:chExt cx="7461" cy="1792"/>
          </a:xfrm>
        </p:grpSpPr>
        <p:sp>
          <p:nvSpPr>
            <p:cNvPr id="8" name="文本框 7"/>
            <p:cNvSpPr txBox="1"/>
            <p:nvPr/>
          </p:nvSpPr>
          <p:spPr>
            <a:xfrm>
              <a:off x="6012" y="3398"/>
              <a:ext cx="7461" cy="1452"/>
            </a:xfrm>
            <a:prstGeom prst="rect">
              <a:avLst/>
            </a:prstGeom>
            <a:noFill/>
          </p:spPr>
          <p:txBody>
            <a:bodyPr wrap="square" rtlCol="0">
              <a:spAutoFit/>
            </a:bodyPr>
            <a:lstStyle/>
            <a:p>
              <a:r>
                <a:rPr lang="zh-CN" altLang="en-US" sz="5400" spc="500">
                  <a:solidFill>
                    <a:schemeClr val="bg1"/>
                  </a:solidFill>
                  <a:latin typeface="包图粗黑体" panose="02000800000000000000" pitchFamily="2" charset="-122"/>
                  <a:ea typeface="包图粗黑体" panose="02000800000000000000" pitchFamily="2" charset="-122"/>
                </a:rPr>
                <a:t>欢迎批评指正</a:t>
              </a:r>
              <a:endParaRPr lang="zh-CN" altLang="en-US" sz="5400" spc="500" dirty="0">
                <a:solidFill>
                  <a:schemeClr val="bg1"/>
                </a:solidFill>
                <a:latin typeface="包图粗黑体" panose="02000800000000000000" pitchFamily="2" charset="-122"/>
                <a:ea typeface="包图粗黑体" panose="02000800000000000000" pitchFamily="2" charset="-122"/>
              </a:endParaRPr>
            </a:p>
          </p:txBody>
        </p:sp>
        <p:cxnSp>
          <p:nvCxnSpPr>
            <p:cNvPr id="11" name="直接连接符 10"/>
            <p:cNvCxnSpPr/>
            <p:nvPr/>
          </p:nvCxnSpPr>
          <p:spPr>
            <a:xfrm>
              <a:off x="6810" y="5190"/>
              <a:ext cx="55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图片 9" descr="03校标，中、英文校名组合"/>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288290" y="337185"/>
            <a:ext cx="1820545" cy="579120"/>
          </a:xfrm>
          <a:prstGeom prst="rect">
            <a:avLst/>
          </a:prstGeom>
        </p:spPr>
      </p:pic>
      <p:pic>
        <p:nvPicPr>
          <p:cNvPr id="3" name="内容占位符 7" descr="thankyou"/>
          <p:cNvPicPr>
            <a:picLocks noChangeAspect="1"/>
          </p:cNvPicPr>
          <p:nvPr/>
        </p:nvPicPr>
        <p:blipFill>
          <a:blip r:embed="rId2"/>
          <a:stretch>
            <a:fillRect/>
          </a:stretch>
        </p:blipFill>
        <p:spPr>
          <a:xfrm>
            <a:off x="2465070" y="1764030"/>
            <a:ext cx="7261860" cy="3064510"/>
          </a:xfrm>
          <a:prstGeom prst="rect">
            <a:avLst/>
          </a:prstGeom>
        </p:spPr>
      </p:pic>
      <p:sp>
        <p:nvSpPr>
          <p:cNvPr id="17" name="文本框 16"/>
          <p:cNvSpPr txBox="1"/>
          <p:nvPr/>
        </p:nvSpPr>
        <p:spPr>
          <a:xfrm>
            <a:off x="3973195" y="5081905"/>
            <a:ext cx="4064000" cy="460375"/>
          </a:xfrm>
          <a:prstGeom prst="rect">
            <a:avLst/>
          </a:prstGeom>
          <a:noFill/>
        </p:spPr>
        <p:txBody>
          <a:bodyPr wrap="square" rtlCol="0">
            <a:spAutoFit/>
          </a:bodyPr>
          <a:p>
            <a:pPr algn="ctr"/>
            <a:r>
              <a:rPr lang="en-US" altLang="zh-CN" sz="2400">
                <a:latin typeface="Times New Roman" panose="02020603050405020304" charset="0"/>
                <a:cs typeface="Times New Roman" panose="02020603050405020304" charset="0"/>
              </a:rPr>
              <a:t>nayang@smail.nju.edu.cn</a:t>
            </a:r>
            <a:endParaRPr lang="en-US" altLang="zh-CN" sz="2400">
              <a:latin typeface="Times New Roman" panose="02020603050405020304" charset="0"/>
              <a:cs typeface="Times New Roman" panose="02020603050405020304" charset="0"/>
            </a:endParaRPr>
          </a:p>
        </p:txBody>
      </p:sp>
      <p:sp>
        <p:nvSpPr>
          <p:cNvPr id="18" name="文本框 17"/>
          <p:cNvSpPr txBox="1"/>
          <p:nvPr/>
        </p:nvSpPr>
        <p:spPr>
          <a:xfrm>
            <a:off x="3973195" y="5795645"/>
            <a:ext cx="4064000" cy="398780"/>
          </a:xfrm>
          <a:prstGeom prst="rect">
            <a:avLst/>
          </a:prstGeom>
          <a:noFill/>
        </p:spPr>
        <p:txBody>
          <a:bodyPr wrap="square" rtlCol="0">
            <a:spAutoFit/>
          </a:bodyPr>
          <a:p>
            <a:pPr algn="ctr"/>
            <a:r>
              <a:rPr lang="en-US" altLang="zh-CN" sz="2000"/>
              <a:t>May 23</a:t>
            </a:r>
            <a:r>
              <a:rPr lang="zh-CN" altLang="en-US" sz="2000"/>
              <a:t>，</a:t>
            </a:r>
            <a:r>
              <a:rPr lang="en-US" altLang="zh-CN" sz="2000"/>
              <a:t>2025</a:t>
            </a:r>
            <a:endParaRPr lang="en-US" altLang="zh-CN" sz="2000"/>
          </a:p>
        </p:txBody>
      </p:sp>
      <p:sp>
        <p:nvSpPr>
          <p:cNvPr id="4" name="灯片编号占位符 3"/>
          <p:cNvSpPr>
            <a:spLocks noGrp="1"/>
          </p:cNvSpPr>
          <p:nvPr>
            <p:ph type="sldNum" sz="quarter" idx="12"/>
          </p:nvPr>
        </p:nvSpPr>
        <p:spPr/>
        <p:txBody>
          <a:bodyPr/>
          <a:p>
            <a:fld id="{36928997-F1CE-45DD-B7C5-32A51C5CFC9A}" type="slidenum">
              <a:rPr lang="zh-CN" altLang="en-US" smtClean="0"/>
            </a:fld>
            <a:endParaRPr lang="zh-CN" altLang="en-US"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advTm="7337">
        <p:random/>
      </p:transition>
    </mc:Choice>
    <mc:Fallback>
      <p:transition spd="slow" advTm="7337">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9147175" cy="521970"/>
          </a:xfrm>
        </p:spPr>
        <p:txBody>
          <a:bodyPr/>
          <a:lstStyle/>
          <a:p>
            <a:r>
              <a:rPr lang="en-US" altLang="zh-CN" dirty="0"/>
              <a:t>Database Systems and </a:t>
            </a:r>
            <a:r>
              <a:rPr lang="en-US" altLang="zh-CN" dirty="0">
                <a:sym typeface="+mn-ea"/>
              </a:rPr>
              <a:t>Serializability</a:t>
            </a:r>
            <a:endParaRPr lang="en-US" altLang="zh-CN" dirty="0"/>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sp>
        <p:nvSpPr>
          <p:cNvPr id="7" name="文本框 6"/>
          <p:cNvSpPr txBox="1"/>
          <p:nvPr/>
        </p:nvSpPr>
        <p:spPr>
          <a:xfrm>
            <a:off x="681990" y="1231900"/>
            <a:ext cx="10828655" cy="583565"/>
          </a:xfrm>
          <a:prstGeom prst="rect">
            <a:avLst/>
          </a:prstGeom>
        </p:spPr>
        <p:txBody>
          <a:bodyPr wrap="square">
            <a:spAutoFit/>
          </a:bodyPr>
          <a:p>
            <a:r>
              <a:rPr lang="en-US" altLang="zh-CN" sz="3200">
                <a:solidFill>
                  <a:srgbClr val="000000"/>
                </a:solidFill>
                <a:latin typeface="Times New Roman" panose="02020603050405020304" charset="0"/>
                <a:ea typeface="CMR10"/>
                <a:cs typeface="Times New Roman" panose="02020603050405020304" charset="0"/>
              </a:rPr>
              <a:t>Database systems may </a:t>
            </a:r>
            <a:r>
              <a:rPr lang="en-US" altLang="zh-CN" sz="3200">
                <a:solidFill>
                  <a:srgbClr val="FF0000"/>
                </a:solidFill>
                <a:latin typeface="Times New Roman" panose="02020603050405020304" charset="0"/>
                <a:ea typeface="CMR10"/>
                <a:cs typeface="Times New Roman" panose="02020603050405020304" charset="0"/>
              </a:rPr>
              <a:t>fail</a:t>
            </a:r>
            <a:r>
              <a:rPr lang="en-US" altLang="zh-CN" sz="3200">
                <a:solidFill>
                  <a:srgbClr val="000000"/>
                </a:solidFill>
                <a:latin typeface="Times New Roman" panose="02020603050405020304" charset="0"/>
                <a:ea typeface="CMR10"/>
                <a:cs typeface="Times New Roman" panose="02020603050405020304" charset="0"/>
              </a:rPr>
              <a:t> to provide Serializability correctly.</a:t>
            </a:r>
            <a:endParaRPr lang="en-US" altLang="zh-CN" sz="3200">
              <a:solidFill>
                <a:srgbClr val="000000"/>
              </a:solidFill>
              <a:latin typeface="Times New Roman" panose="02020603050405020304" charset="0"/>
              <a:ea typeface="CMR10"/>
              <a:cs typeface="Times New Roman" panose="02020603050405020304" charset="0"/>
            </a:endParaRPr>
          </a:p>
        </p:txBody>
      </p:sp>
      <p:pic>
        <p:nvPicPr>
          <p:cNvPr id="2" name="图片 1"/>
          <p:cNvPicPr>
            <a:picLocks noChangeAspect="1"/>
          </p:cNvPicPr>
          <p:nvPr/>
        </p:nvPicPr>
        <p:blipFill>
          <a:blip r:embed="rId1"/>
          <a:stretch>
            <a:fillRect/>
          </a:stretch>
        </p:blipFill>
        <p:spPr>
          <a:xfrm>
            <a:off x="1240155" y="1804670"/>
            <a:ext cx="3923030" cy="1457325"/>
          </a:xfrm>
          <a:prstGeom prst="rect">
            <a:avLst/>
          </a:prstGeom>
        </p:spPr>
      </p:pic>
      <p:pic>
        <p:nvPicPr>
          <p:cNvPr id="8" name="图片 7"/>
          <p:cNvPicPr>
            <a:picLocks noChangeAspect="1"/>
          </p:cNvPicPr>
          <p:nvPr/>
        </p:nvPicPr>
        <p:blipFill>
          <a:blip r:embed="rId2"/>
          <a:stretch>
            <a:fillRect/>
          </a:stretch>
        </p:blipFill>
        <p:spPr>
          <a:xfrm>
            <a:off x="6776720" y="1815465"/>
            <a:ext cx="4058285" cy="1447800"/>
          </a:xfrm>
          <a:prstGeom prst="rect">
            <a:avLst/>
          </a:prstGeom>
        </p:spPr>
      </p:pic>
      <p:pic>
        <p:nvPicPr>
          <p:cNvPr id="13" name="图片 12"/>
          <p:cNvPicPr>
            <a:picLocks noChangeAspect="1"/>
          </p:cNvPicPr>
          <p:nvPr/>
        </p:nvPicPr>
        <p:blipFill>
          <a:blip r:embed="rId3"/>
          <a:stretch>
            <a:fillRect/>
          </a:stretch>
        </p:blipFill>
        <p:spPr>
          <a:xfrm>
            <a:off x="1162050" y="4763770"/>
            <a:ext cx="4315460" cy="1414145"/>
          </a:xfrm>
          <a:prstGeom prst="rect">
            <a:avLst/>
          </a:prstGeom>
        </p:spPr>
      </p:pic>
      <p:pic>
        <p:nvPicPr>
          <p:cNvPr id="14" name="图片 13"/>
          <p:cNvPicPr>
            <a:picLocks noChangeAspect="1"/>
          </p:cNvPicPr>
          <p:nvPr/>
        </p:nvPicPr>
        <p:blipFill>
          <a:blip r:embed="rId4"/>
          <a:stretch>
            <a:fillRect/>
          </a:stretch>
        </p:blipFill>
        <p:spPr>
          <a:xfrm>
            <a:off x="4391025" y="3335655"/>
            <a:ext cx="3867785" cy="1355725"/>
          </a:xfrm>
          <a:prstGeom prst="rect">
            <a:avLst/>
          </a:prstGeom>
        </p:spPr>
      </p:pic>
      <p:pic>
        <p:nvPicPr>
          <p:cNvPr id="15" name="图片 14"/>
          <p:cNvPicPr>
            <a:picLocks noChangeAspect="1"/>
          </p:cNvPicPr>
          <p:nvPr/>
        </p:nvPicPr>
        <p:blipFill>
          <a:blip r:embed="rId5"/>
          <a:stretch>
            <a:fillRect/>
          </a:stretch>
        </p:blipFill>
        <p:spPr>
          <a:xfrm>
            <a:off x="7291070" y="4945380"/>
            <a:ext cx="3029585" cy="105092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5917565" cy="521970"/>
          </a:xfrm>
        </p:spPr>
        <p:txBody>
          <a:bodyPr/>
          <a:lstStyle/>
          <a:p>
            <a:r>
              <a:rPr lang="en-US" altLang="zh-CN" dirty="0"/>
              <a:t>Black-box Checking(End to End)</a:t>
            </a:r>
            <a:endParaRPr lang="en-US" altLang="zh-CN" dirty="0"/>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sp>
        <p:nvSpPr>
          <p:cNvPr id="7" name="文本框 6"/>
          <p:cNvSpPr txBox="1"/>
          <p:nvPr/>
        </p:nvSpPr>
        <p:spPr>
          <a:xfrm>
            <a:off x="1762125" y="5741670"/>
            <a:ext cx="9780905" cy="829945"/>
          </a:xfrm>
          <a:prstGeom prst="rect">
            <a:avLst/>
          </a:prstGeom>
          <a:noFill/>
        </p:spPr>
        <p:txBody>
          <a:bodyPr wrap="square" rtlCol="0">
            <a:spAutoFit/>
          </a:bodyPr>
          <a:p>
            <a:r>
              <a:rPr lang="en-US" altLang="zh-CN" sz="2400">
                <a:latin typeface="Times New Roman" panose="02020603050405020304" charset="0"/>
                <a:cs typeface="Times New Roman" panose="02020603050405020304" charset="0"/>
              </a:rPr>
              <a:t>Black-box database isolation checking involves two stages:</a:t>
            </a:r>
            <a:endParaRPr lang="en-US" altLang="zh-CN" sz="2400">
              <a:latin typeface="Times New Roman" panose="02020603050405020304" charset="0"/>
              <a:cs typeface="Times New Roman" panose="02020603050405020304" charset="0"/>
            </a:endParaRPr>
          </a:p>
          <a:p>
            <a:r>
              <a:rPr lang="en-US" altLang="zh-CN" sz="2400">
                <a:latin typeface="Times New Roman" panose="02020603050405020304" charset="0"/>
                <a:cs typeface="Times New Roman" panose="02020603050405020304" charset="0"/>
              </a:rPr>
              <a:t>history generation (Steps 1 , 2 and 3 ) and history verification (Step 4 )</a:t>
            </a:r>
            <a:endParaRPr lang="en-US" altLang="zh-CN" sz="2400">
              <a:latin typeface="Times New Roman" panose="02020603050405020304" charset="0"/>
              <a:cs typeface="Times New Roman" panose="02020603050405020304" charset="0"/>
            </a:endParaRPr>
          </a:p>
        </p:txBody>
      </p:sp>
      <p:pic>
        <p:nvPicPr>
          <p:cNvPr id="4" name="图片 3" descr="database"/>
          <p:cNvPicPr>
            <a:picLocks noChangeAspect="1"/>
          </p:cNvPicPr>
          <p:nvPr/>
        </p:nvPicPr>
        <p:blipFill>
          <a:blip r:embed="rId1"/>
          <a:srcRect l="18565" t="17593" r="18935" b="17130"/>
          <a:stretch>
            <a:fillRect/>
          </a:stretch>
        </p:blipFill>
        <p:spPr>
          <a:xfrm>
            <a:off x="2667635" y="4508500"/>
            <a:ext cx="857250" cy="895350"/>
          </a:xfrm>
          <a:prstGeom prst="rect">
            <a:avLst/>
          </a:prstGeom>
        </p:spPr>
      </p:pic>
      <p:pic>
        <p:nvPicPr>
          <p:cNvPr id="8" name="图片 7" descr="橘色矩形"/>
          <p:cNvPicPr>
            <a:picLocks noChangeAspect="1"/>
          </p:cNvPicPr>
          <p:nvPr/>
        </p:nvPicPr>
        <p:blipFill>
          <a:blip r:embed="rId2"/>
          <a:srcRect l="16854" t="33828" r="17978" b="33813"/>
          <a:stretch>
            <a:fillRect/>
          </a:stretch>
        </p:blipFill>
        <p:spPr>
          <a:xfrm>
            <a:off x="947420" y="3342005"/>
            <a:ext cx="1109980" cy="551815"/>
          </a:xfrm>
          <a:prstGeom prst="rect">
            <a:avLst/>
          </a:prstGeom>
        </p:spPr>
      </p:pic>
      <p:pic>
        <p:nvPicPr>
          <p:cNvPr id="10" name="图片 9" descr="蓝色矩形"/>
          <p:cNvPicPr>
            <a:picLocks noChangeAspect="1"/>
          </p:cNvPicPr>
          <p:nvPr/>
        </p:nvPicPr>
        <p:blipFill>
          <a:blip r:embed="rId3"/>
          <a:srcRect l="17611" t="32942" r="16916" b="34484"/>
          <a:stretch>
            <a:fillRect/>
          </a:stretch>
        </p:blipFill>
        <p:spPr>
          <a:xfrm>
            <a:off x="2426335" y="2014855"/>
            <a:ext cx="1339850" cy="666750"/>
          </a:xfrm>
          <a:prstGeom prst="rect">
            <a:avLst/>
          </a:prstGeom>
        </p:spPr>
      </p:pic>
      <p:sp>
        <p:nvSpPr>
          <p:cNvPr id="11" name="文本框 10"/>
          <p:cNvSpPr txBox="1"/>
          <p:nvPr/>
        </p:nvSpPr>
        <p:spPr>
          <a:xfrm>
            <a:off x="2587625" y="2036445"/>
            <a:ext cx="1119505" cy="64516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Isolation</a:t>
            </a:r>
            <a:endParaRPr lang="en-US" altLang="zh-CN" b="1">
              <a:latin typeface="Times New Roman" panose="02020603050405020304" charset="0"/>
              <a:cs typeface="Times New Roman" panose="02020603050405020304" charset="0"/>
            </a:endParaRPr>
          </a:p>
          <a:p>
            <a:r>
              <a:rPr lang="en-US" altLang="zh-CN" b="1">
                <a:latin typeface="Times New Roman" panose="02020603050405020304" charset="0"/>
                <a:cs typeface="Times New Roman" panose="02020603050405020304" charset="0"/>
              </a:rPr>
              <a:t>Checker</a:t>
            </a:r>
            <a:endParaRPr lang="en-US" altLang="zh-CN" b="1">
              <a:latin typeface="Times New Roman" panose="02020603050405020304" charset="0"/>
              <a:cs typeface="Times New Roman" panose="02020603050405020304" charset="0"/>
            </a:endParaRPr>
          </a:p>
        </p:txBody>
      </p:sp>
      <p:sp>
        <p:nvSpPr>
          <p:cNvPr id="12" name="文本框 11"/>
          <p:cNvSpPr txBox="1"/>
          <p:nvPr/>
        </p:nvSpPr>
        <p:spPr>
          <a:xfrm>
            <a:off x="1090295" y="3418205"/>
            <a:ext cx="866140" cy="378460"/>
          </a:xfrm>
          <a:prstGeom prst="rect">
            <a:avLst/>
          </a:prstGeom>
          <a:noFill/>
        </p:spPr>
        <p:txBody>
          <a:bodyPr wrap="square" rtlCol="0">
            <a:noAutofit/>
          </a:bodyPr>
          <a:p>
            <a:r>
              <a:rPr lang="en-US" altLang="zh-CN" sz="2000" b="1">
                <a:latin typeface="Times New Roman" panose="02020603050405020304" charset="0"/>
                <a:cs typeface="Times New Roman" panose="02020603050405020304" charset="0"/>
              </a:rPr>
              <a:t>Client</a:t>
            </a:r>
            <a:endParaRPr lang="en-US" altLang="zh-CN" sz="2000" b="1">
              <a:latin typeface="Times New Roman" panose="02020603050405020304" charset="0"/>
              <a:cs typeface="Times New Roman" panose="02020603050405020304" charset="0"/>
            </a:endParaRPr>
          </a:p>
          <a:p>
            <a:endParaRPr lang="en-US" altLang="zh-CN" sz="2000" b="1">
              <a:latin typeface="Times New Roman" panose="02020603050405020304" charset="0"/>
              <a:cs typeface="Times New Roman" panose="02020603050405020304" charset="0"/>
            </a:endParaRPr>
          </a:p>
        </p:txBody>
      </p:sp>
      <p:pic>
        <p:nvPicPr>
          <p:cNvPr id="13" name="图片 12" descr="橘色矩形"/>
          <p:cNvPicPr>
            <a:picLocks noChangeAspect="1"/>
          </p:cNvPicPr>
          <p:nvPr/>
        </p:nvPicPr>
        <p:blipFill>
          <a:blip r:embed="rId2"/>
          <a:srcRect l="16854" t="33828" r="17978" b="33813"/>
          <a:stretch>
            <a:fillRect/>
          </a:stretch>
        </p:blipFill>
        <p:spPr>
          <a:xfrm>
            <a:off x="4061460" y="3342005"/>
            <a:ext cx="1109980" cy="551815"/>
          </a:xfrm>
          <a:prstGeom prst="rect">
            <a:avLst/>
          </a:prstGeom>
        </p:spPr>
      </p:pic>
      <p:sp>
        <p:nvSpPr>
          <p:cNvPr id="14" name="文本框 13"/>
          <p:cNvSpPr txBox="1"/>
          <p:nvPr/>
        </p:nvSpPr>
        <p:spPr>
          <a:xfrm>
            <a:off x="4204335" y="3418205"/>
            <a:ext cx="866140" cy="378460"/>
          </a:xfrm>
          <a:prstGeom prst="rect">
            <a:avLst/>
          </a:prstGeom>
          <a:noFill/>
        </p:spPr>
        <p:txBody>
          <a:bodyPr wrap="square" rtlCol="0">
            <a:noAutofit/>
          </a:bodyPr>
          <a:p>
            <a:r>
              <a:rPr lang="en-US" altLang="zh-CN" sz="2000" b="1">
                <a:latin typeface="Times New Roman" panose="02020603050405020304" charset="0"/>
                <a:cs typeface="Times New Roman" panose="02020603050405020304" charset="0"/>
              </a:rPr>
              <a:t>Client</a:t>
            </a:r>
            <a:endParaRPr lang="en-US" altLang="zh-CN" sz="2000" b="1">
              <a:latin typeface="Times New Roman" panose="02020603050405020304" charset="0"/>
              <a:cs typeface="Times New Roman" panose="02020603050405020304" charset="0"/>
            </a:endParaRPr>
          </a:p>
          <a:p>
            <a:endParaRPr lang="en-US" altLang="zh-CN" sz="2000" b="1">
              <a:latin typeface="Times New Roman" panose="02020603050405020304" charset="0"/>
              <a:cs typeface="Times New Roman" panose="02020603050405020304" charset="0"/>
            </a:endParaRPr>
          </a:p>
        </p:txBody>
      </p:sp>
      <p:sp>
        <p:nvSpPr>
          <p:cNvPr id="15" name="文本框 14"/>
          <p:cNvSpPr txBox="1"/>
          <p:nvPr/>
        </p:nvSpPr>
        <p:spPr>
          <a:xfrm>
            <a:off x="2568575" y="5434330"/>
            <a:ext cx="1138555" cy="312420"/>
          </a:xfrm>
          <a:prstGeom prst="rect">
            <a:avLst/>
          </a:prstGeom>
          <a:noFill/>
        </p:spPr>
        <p:txBody>
          <a:bodyPr wrap="square" rtlCol="0">
            <a:noAutofit/>
          </a:bodyPr>
          <a:p>
            <a:r>
              <a:rPr lang="en-US" altLang="zh-CN" b="1">
                <a:latin typeface="Times New Roman" panose="02020603050405020304" charset="0"/>
                <a:cs typeface="Times New Roman" panose="02020603050405020304" charset="0"/>
              </a:rPr>
              <a:t>Database</a:t>
            </a:r>
            <a:endParaRPr lang="en-US" altLang="zh-CN" b="1">
              <a:latin typeface="Times New Roman" panose="02020603050405020304" charset="0"/>
              <a:cs typeface="Times New Roman" panose="02020603050405020304" charset="0"/>
            </a:endParaRPr>
          </a:p>
        </p:txBody>
      </p:sp>
      <p:cxnSp>
        <p:nvCxnSpPr>
          <p:cNvPr id="16" name="直接箭头连接符 15"/>
          <p:cNvCxnSpPr>
            <a:endCxn id="4" idx="1"/>
          </p:cNvCxnSpPr>
          <p:nvPr/>
        </p:nvCxnSpPr>
        <p:spPr>
          <a:xfrm>
            <a:off x="1116965" y="3924300"/>
            <a:ext cx="1550670" cy="1031875"/>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sp>
        <p:nvSpPr>
          <p:cNvPr id="18" name="文本框 17"/>
          <p:cNvSpPr txBox="1"/>
          <p:nvPr/>
        </p:nvSpPr>
        <p:spPr>
          <a:xfrm>
            <a:off x="947420" y="4504690"/>
            <a:ext cx="1292225" cy="64516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       </a:t>
            </a:r>
            <a:r>
              <a:rPr lang="zh-CN" altLang="en-US" b="1">
                <a:latin typeface="Times New Roman" panose="02020603050405020304" charset="0"/>
                <a:cs typeface="Times New Roman" panose="02020603050405020304" charset="0"/>
              </a:rPr>
              <a:t>①</a:t>
            </a:r>
            <a:endParaRPr lang="zh-CN" altLang="en-US" b="1">
              <a:latin typeface="Times New Roman" panose="02020603050405020304" charset="0"/>
              <a:cs typeface="Times New Roman" panose="02020603050405020304" charset="0"/>
            </a:endParaRPr>
          </a:p>
          <a:p>
            <a:r>
              <a:rPr lang="en-US" altLang="zh-CN" b="1">
                <a:latin typeface="Times New Roman" panose="02020603050405020304" charset="0"/>
                <a:cs typeface="Times New Roman" panose="02020603050405020304" charset="0"/>
              </a:rPr>
              <a:t>Workload</a:t>
            </a:r>
            <a:endParaRPr lang="en-US" altLang="zh-CN" b="1">
              <a:latin typeface="Times New Roman" panose="02020603050405020304" charset="0"/>
              <a:cs typeface="Times New Roman" panose="02020603050405020304" charset="0"/>
            </a:endParaRPr>
          </a:p>
        </p:txBody>
      </p:sp>
      <p:cxnSp>
        <p:nvCxnSpPr>
          <p:cNvPr id="19" name="直接箭头连接符 18"/>
          <p:cNvCxnSpPr>
            <a:endCxn id="4" idx="3"/>
          </p:cNvCxnSpPr>
          <p:nvPr/>
        </p:nvCxnSpPr>
        <p:spPr>
          <a:xfrm flipH="1">
            <a:off x="3524885" y="3905250"/>
            <a:ext cx="1363980" cy="1050925"/>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cxnSp>
        <p:nvCxnSpPr>
          <p:cNvPr id="20" name="直接箭头连接符 19"/>
          <p:cNvCxnSpPr/>
          <p:nvPr/>
        </p:nvCxnSpPr>
        <p:spPr>
          <a:xfrm flipH="1" flipV="1">
            <a:off x="1502410" y="3893820"/>
            <a:ext cx="1167130" cy="1059180"/>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cxnSp>
        <p:nvCxnSpPr>
          <p:cNvPr id="21" name="直接箭头连接符 20"/>
          <p:cNvCxnSpPr>
            <a:endCxn id="13" idx="2"/>
          </p:cNvCxnSpPr>
          <p:nvPr/>
        </p:nvCxnSpPr>
        <p:spPr>
          <a:xfrm flipV="1">
            <a:off x="3536315" y="3893820"/>
            <a:ext cx="1080135" cy="1049655"/>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sp>
        <p:nvSpPr>
          <p:cNvPr id="22" name="文本框 21"/>
          <p:cNvSpPr txBox="1"/>
          <p:nvPr/>
        </p:nvSpPr>
        <p:spPr>
          <a:xfrm>
            <a:off x="3778250" y="4366260"/>
            <a:ext cx="1292225" cy="922020"/>
          </a:xfrm>
          <a:prstGeom prst="rect">
            <a:avLst/>
          </a:prstGeom>
          <a:noFill/>
        </p:spPr>
        <p:txBody>
          <a:bodyPr wrap="square" rtlCol="0">
            <a:spAutoFit/>
          </a:bodyPr>
          <a:p>
            <a:pPr algn="ctr"/>
            <a:r>
              <a:rPr lang="zh-CN" altLang="en-US" b="1">
                <a:latin typeface="Times New Roman" panose="02020603050405020304" charset="0"/>
                <a:cs typeface="Times New Roman" panose="02020603050405020304" charset="0"/>
              </a:rPr>
              <a:t>②</a:t>
            </a:r>
            <a:endParaRPr lang="zh-CN" altLang="en-US" b="1">
              <a:latin typeface="Times New Roman" panose="02020603050405020304" charset="0"/>
              <a:cs typeface="Times New Roman" panose="02020603050405020304" charset="0"/>
            </a:endParaRPr>
          </a:p>
          <a:p>
            <a:pPr algn="ctr"/>
            <a:r>
              <a:rPr lang="en-US" altLang="zh-CN" b="1">
                <a:latin typeface="Times New Roman" panose="02020603050405020304" charset="0"/>
                <a:cs typeface="Times New Roman" panose="02020603050405020304" charset="0"/>
              </a:rPr>
              <a:t>Exec.</a:t>
            </a:r>
            <a:endParaRPr lang="en-US" altLang="zh-CN" b="1">
              <a:latin typeface="Times New Roman" panose="02020603050405020304" charset="0"/>
              <a:cs typeface="Times New Roman" panose="02020603050405020304" charset="0"/>
            </a:endParaRPr>
          </a:p>
          <a:p>
            <a:pPr algn="ctr"/>
            <a:r>
              <a:rPr lang="en-US" altLang="zh-CN" b="1">
                <a:latin typeface="Times New Roman" panose="02020603050405020304" charset="0"/>
                <a:cs typeface="Times New Roman" panose="02020603050405020304" charset="0"/>
              </a:rPr>
              <a:t>Results</a:t>
            </a:r>
            <a:endParaRPr lang="en-US" altLang="zh-CN" b="1">
              <a:latin typeface="Times New Roman" panose="02020603050405020304" charset="0"/>
              <a:cs typeface="Times New Roman" panose="02020603050405020304" charset="0"/>
            </a:endParaRPr>
          </a:p>
        </p:txBody>
      </p:sp>
      <p:cxnSp>
        <p:nvCxnSpPr>
          <p:cNvPr id="23" name="直接箭头连接符 22"/>
          <p:cNvCxnSpPr>
            <a:endCxn id="11" idx="2"/>
          </p:cNvCxnSpPr>
          <p:nvPr/>
        </p:nvCxnSpPr>
        <p:spPr>
          <a:xfrm flipV="1">
            <a:off x="1502410" y="2681605"/>
            <a:ext cx="1645285" cy="660400"/>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cxnSp>
        <p:nvCxnSpPr>
          <p:cNvPr id="24" name="直接箭头连接符 23"/>
          <p:cNvCxnSpPr>
            <a:stCxn id="13" idx="0"/>
            <a:endCxn id="11" idx="2"/>
          </p:cNvCxnSpPr>
          <p:nvPr/>
        </p:nvCxnSpPr>
        <p:spPr>
          <a:xfrm flipH="1" flipV="1">
            <a:off x="3147695" y="2681605"/>
            <a:ext cx="1468755" cy="660400"/>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sp>
        <p:nvSpPr>
          <p:cNvPr id="26" name="文本框 25"/>
          <p:cNvSpPr txBox="1"/>
          <p:nvPr/>
        </p:nvSpPr>
        <p:spPr>
          <a:xfrm>
            <a:off x="2202815" y="2813050"/>
            <a:ext cx="1856105" cy="614045"/>
          </a:xfrm>
          <a:prstGeom prst="rect">
            <a:avLst/>
          </a:prstGeom>
          <a:noFill/>
        </p:spPr>
        <p:txBody>
          <a:bodyPr wrap="square" rtlCol="0">
            <a:spAutoFit/>
          </a:bodyPr>
          <a:p>
            <a:pPr algn="ctr"/>
            <a:r>
              <a:rPr lang="zh-CN" altLang="en-US" b="1">
                <a:latin typeface="Times New Roman" panose="02020603050405020304" charset="0"/>
                <a:cs typeface="Times New Roman" panose="02020603050405020304" charset="0"/>
              </a:rPr>
              <a:t>③</a:t>
            </a:r>
            <a:endParaRPr lang="zh-CN" altLang="en-US" b="1">
              <a:latin typeface="Times New Roman" panose="02020603050405020304" charset="0"/>
              <a:cs typeface="Times New Roman" panose="02020603050405020304" charset="0"/>
            </a:endParaRPr>
          </a:p>
          <a:p>
            <a:pPr algn="ctr"/>
            <a:r>
              <a:rPr lang="en-US" altLang="zh-CN" sz="1600" b="1">
                <a:latin typeface="Times New Roman" panose="02020603050405020304" charset="0"/>
                <a:cs typeface="Times New Roman" panose="02020603050405020304" charset="0"/>
              </a:rPr>
              <a:t>Unified History</a:t>
            </a:r>
            <a:endParaRPr lang="en-US" altLang="zh-CN" sz="1600" b="1">
              <a:latin typeface="Times New Roman" panose="02020603050405020304" charset="0"/>
              <a:cs typeface="Times New Roman" panose="02020603050405020304" charset="0"/>
            </a:endParaRPr>
          </a:p>
        </p:txBody>
      </p:sp>
      <p:cxnSp>
        <p:nvCxnSpPr>
          <p:cNvPr id="27" name="直接箭头连接符 26"/>
          <p:cNvCxnSpPr>
            <a:stCxn id="11" idx="0"/>
          </p:cNvCxnSpPr>
          <p:nvPr/>
        </p:nvCxnSpPr>
        <p:spPr>
          <a:xfrm flipH="1" flipV="1">
            <a:off x="3145790" y="1524000"/>
            <a:ext cx="1905" cy="512445"/>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sp>
        <p:nvSpPr>
          <p:cNvPr id="29" name="文本框 28"/>
          <p:cNvSpPr txBox="1"/>
          <p:nvPr/>
        </p:nvSpPr>
        <p:spPr>
          <a:xfrm>
            <a:off x="1397000" y="1628140"/>
            <a:ext cx="1856105" cy="368300"/>
          </a:xfrm>
          <a:prstGeom prst="rect">
            <a:avLst/>
          </a:prstGeom>
          <a:noFill/>
        </p:spPr>
        <p:txBody>
          <a:bodyPr wrap="square" rtlCol="0">
            <a:spAutoFit/>
          </a:bodyPr>
          <a:p>
            <a:pPr algn="ctr"/>
            <a:r>
              <a:rPr lang="en-US" altLang="zh-CN" b="1">
                <a:latin typeface="Times New Roman" panose="02020603050405020304" charset="0"/>
                <a:cs typeface="Times New Roman" panose="02020603050405020304" charset="0"/>
              </a:rPr>
              <a:t>Verification </a:t>
            </a:r>
            <a:r>
              <a:rPr lang="zh-CN" altLang="en-US" b="1">
                <a:latin typeface="Times New Roman" panose="02020603050405020304" charset="0"/>
                <a:cs typeface="Times New Roman" panose="02020603050405020304" charset="0"/>
              </a:rPr>
              <a:t>④</a:t>
            </a:r>
            <a:endParaRPr lang="zh-CN" altLang="en-US" sz="1600" b="1">
              <a:latin typeface="Times New Roman" panose="02020603050405020304" charset="0"/>
              <a:cs typeface="Times New Roman" panose="02020603050405020304" charset="0"/>
            </a:endParaRPr>
          </a:p>
        </p:txBody>
      </p:sp>
      <p:sp>
        <p:nvSpPr>
          <p:cNvPr id="30" name="文本框 29"/>
          <p:cNvSpPr txBox="1"/>
          <p:nvPr/>
        </p:nvSpPr>
        <p:spPr>
          <a:xfrm>
            <a:off x="2587625" y="1320165"/>
            <a:ext cx="451485" cy="337185"/>
          </a:xfrm>
          <a:prstGeom prst="rect">
            <a:avLst/>
          </a:prstGeom>
        </p:spPr>
        <p:txBody>
          <a:bodyPr wrap="square">
            <a:spAutoFit/>
          </a:bodyPr>
          <a:p>
            <a:pPr marL="0" indent="0">
              <a:spcAft>
                <a:spcPct val="60000"/>
              </a:spcAft>
            </a:pPr>
            <a:r>
              <a:rPr lang="en-US" altLang="zh-CN" sz="1600" b="1" i="0">
                <a:solidFill>
                  <a:schemeClr val="accent6"/>
                </a:solidFill>
                <a:latin typeface="Open Sans"/>
                <a:ea typeface="Open Sans"/>
              </a:rPr>
              <a:t>✅</a:t>
            </a:r>
            <a:endParaRPr lang="en-US" altLang="zh-CN" sz="1600" b="1" i="0">
              <a:solidFill>
                <a:schemeClr val="accent6"/>
              </a:solidFill>
              <a:latin typeface="Open Sans"/>
              <a:ea typeface="Open Sans"/>
            </a:endParaRPr>
          </a:p>
        </p:txBody>
      </p:sp>
      <p:sp>
        <p:nvSpPr>
          <p:cNvPr id="31" name="文本框 30"/>
          <p:cNvSpPr txBox="1"/>
          <p:nvPr/>
        </p:nvSpPr>
        <p:spPr>
          <a:xfrm>
            <a:off x="3254375" y="1320165"/>
            <a:ext cx="317500" cy="337185"/>
          </a:xfrm>
          <a:prstGeom prst="rect">
            <a:avLst/>
          </a:prstGeom>
        </p:spPr>
        <p:txBody>
          <a:bodyPr wrap="square">
            <a:spAutoFit/>
          </a:bodyPr>
          <a:p>
            <a:pPr marL="0" indent="0" algn="l"/>
            <a:r>
              <a:rPr lang="en-US" altLang="zh-CN" sz="1600" b="0" i="0">
                <a:solidFill>
                  <a:srgbClr val="FF0000"/>
                </a:solidFill>
                <a:latin typeface="Open Sans"/>
                <a:ea typeface="Open Sans"/>
              </a:rPr>
              <a:t>❌</a:t>
            </a:r>
            <a:endParaRPr lang="en-US" altLang="zh-CN" sz="1600" b="0" i="0">
              <a:solidFill>
                <a:srgbClr val="FF0000"/>
              </a:solidFill>
              <a:latin typeface="Open Sans"/>
              <a:ea typeface="Open Sans"/>
            </a:endParaRPr>
          </a:p>
        </p:txBody>
      </p:sp>
      <p:sp>
        <p:nvSpPr>
          <p:cNvPr id="34" name="矩形 33"/>
          <p:cNvSpPr/>
          <p:nvPr/>
        </p:nvSpPr>
        <p:spPr>
          <a:xfrm>
            <a:off x="5744210" y="3409950"/>
            <a:ext cx="2367280" cy="495300"/>
          </a:xfrm>
          <a:prstGeom prst="rect">
            <a:avLst/>
          </a:prstGeom>
          <a:ln w="38100">
            <a:solidFill>
              <a:schemeClr val="tx1"/>
            </a:solidFill>
            <a:prstDash val="solid"/>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6" name="文本框 35"/>
          <p:cNvSpPr txBox="1"/>
          <p:nvPr/>
        </p:nvSpPr>
        <p:spPr>
          <a:xfrm>
            <a:off x="5907405" y="3473450"/>
            <a:ext cx="255397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History Generation</a:t>
            </a:r>
            <a:endParaRPr lang="en-US" altLang="zh-CN" b="1">
              <a:latin typeface="Times New Roman" panose="02020603050405020304" charset="0"/>
              <a:cs typeface="Times New Roman" panose="02020603050405020304" charset="0"/>
            </a:endParaRPr>
          </a:p>
        </p:txBody>
      </p:sp>
      <p:sp>
        <p:nvSpPr>
          <p:cNvPr id="37" name="文本框 36"/>
          <p:cNvSpPr txBox="1"/>
          <p:nvPr/>
        </p:nvSpPr>
        <p:spPr>
          <a:xfrm>
            <a:off x="8187690" y="3473450"/>
            <a:ext cx="251079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History Verification</a:t>
            </a:r>
            <a:endParaRPr lang="en-US" altLang="zh-CN" b="1">
              <a:latin typeface="Times New Roman" panose="02020603050405020304" charset="0"/>
              <a:cs typeface="Times New Roman" panose="02020603050405020304" charset="0"/>
            </a:endParaRPr>
          </a:p>
        </p:txBody>
      </p:sp>
      <p:sp>
        <p:nvSpPr>
          <p:cNvPr id="38" name="矩形 37"/>
          <p:cNvSpPr/>
          <p:nvPr/>
        </p:nvSpPr>
        <p:spPr>
          <a:xfrm>
            <a:off x="8111490" y="3409315"/>
            <a:ext cx="2367280" cy="495935"/>
          </a:xfrm>
          <a:prstGeom prst="rect">
            <a:avLst/>
          </a:prstGeom>
          <a:ln w="38100">
            <a:solidFill>
              <a:schemeClr val="tx1"/>
            </a:solidFill>
            <a:prstDash val="solid"/>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ox(in)">
                                      <p:cBhvr>
                                        <p:cTn id="7" dur="2000"/>
                                        <p:tgtEl>
                                          <p:spTgt spid="20"/>
                                        </p:tgtEl>
                                      </p:cBhvr>
                                    </p:animEffect>
                                  </p:childTnLst>
                                </p:cTn>
                              </p:par>
                              <p:par>
                                <p:cTn id="8" presetID="4" presetClass="entr" presetSubtype="16"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ox(in)">
                                      <p:cBhvr>
                                        <p:cTn id="10" dur="2000"/>
                                        <p:tgtEl>
                                          <p:spTgt spid="16"/>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ox(in)">
                                      <p:cBhvr>
                                        <p:cTn id="13" dur="20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ppt_x"/>
                                          </p:val>
                                        </p:tav>
                                        <p:tav tm="100000">
                                          <p:val>
                                            <p:strVal val="#ppt_x"/>
                                          </p:val>
                                        </p:tav>
                                      </p:tavLst>
                                    </p:anim>
                                    <p:anim calcmode="lin" valueType="num">
                                      <p:cBhvr additive="base">
                                        <p:cTn id="23" dur="500" fill="hold"/>
                                        <p:tgtEl>
                                          <p:spTgt spid="19"/>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500" fill="hold"/>
                                        <p:tgtEl>
                                          <p:spTgt spid="22"/>
                                        </p:tgtEl>
                                        <p:attrNameLst>
                                          <p:attrName>ppt_x</p:attrName>
                                        </p:attrNameLst>
                                      </p:cBhvr>
                                      <p:tavLst>
                                        <p:tav tm="0">
                                          <p:val>
                                            <p:strVal val="#ppt_x"/>
                                          </p:val>
                                        </p:tav>
                                        <p:tav tm="100000">
                                          <p:val>
                                            <p:strVal val="#ppt_x"/>
                                          </p:val>
                                        </p:tav>
                                      </p:tavLst>
                                    </p:anim>
                                    <p:anim calcmode="lin" valueType="num">
                                      <p:cBhvr additive="base">
                                        <p:cTn id="2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ppt_x"/>
                                          </p:val>
                                        </p:tav>
                                        <p:tav tm="100000">
                                          <p:val>
                                            <p:strVal val="#ppt_x"/>
                                          </p:val>
                                        </p:tav>
                                      </p:tavLst>
                                    </p:anim>
                                    <p:anim calcmode="lin" valueType="num">
                                      <p:cBhvr additive="base">
                                        <p:cTn id="37" dur="500" fill="hold"/>
                                        <p:tgtEl>
                                          <p:spTgt spid="23"/>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500" fill="hold"/>
                                        <p:tgtEl>
                                          <p:spTgt spid="24"/>
                                        </p:tgtEl>
                                        <p:attrNameLst>
                                          <p:attrName>ppt_x</p:attrName>
                                        </p:attrNameLst>
                                      </p:cBhvr>
                                      <p:tavLst>
                                        <p:tav tm="0">
                                          <p:val>
                                            <p:strVal val="#ppt_x"/>
                                          </p:val>
                                        </p:tav>
                                        <p:tav tm="100000">
                                          <p:val>
                                            <p:strVal val="#ppt_x"/>
                                          </p:val>
                                        </p:tav>
                                      </p:tavLst>
                                    </p:anim>
                                    <p:anim calcmode="lin" valueType="num">
                                      <p:cBhvr additive="base">
                                        <p:cTn id="4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fill="hold"/>
                                        <p:tgtEl>
                                          <p:spTgt spid="29"/>
                                        </p:tgtEl>
                                        <p:attrNameLst>
                                          <p:attrName>ppt_x</p:attrName>
                                        </p:attrNameLst>
                                      </p:cBhvr>
                                      <p:tavLst>
                                        <p:tav tm="0">
                                          <p:val>
                                            <p:strVal val="#ppt_x"/>
                                          </p:val>
                                        </p:tav>
                                        <p:tav tm="100000">
                                          <p:val>
                                            <p:strVal val="#ppt_x"/>
                                          </p:val>
                                        </p:tav>
                                      </p:tavLst>
                                    </p:anim>
                                    <p:anim calcmode="lin" valueType="num">
                                      <p:cBhvr additive="base">
                                        <p:cTn id="47" dur="500" fill="hold"/>
                                        <p:tgtEl>
                                          <p:spTgt spid="29"/>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 calcmode="lin" valueType="num">
                                      <p:cBhvr additive="base">
                                        <p:cTn id="50" dur="500" fill="hold"/>
                                        <p:tgtEl>
                                          <p:spTgt spid="27"/>
                                        </p:tgtEl>
                                        <p:attrNameLst>
                                          <p:attrName>ppt_x</p:attrName>
                                        </p:attrNameLst>
                                      </p:cBhvr>
                                      <p:tavLst>
                                        <p:tav tm="0">
                                          <p:val>
                                            <p:strVal val="#ppt_x"/>
                                          </p:val>
                                        </p:tav>
                                        <p:tav tm="100000">
                                          <p:val>
                                            <p:strVal val="#ppt_x"/>
                                          </p:val>
                                        </p:tav>
                                      </p:tavLst>
                                    </p:anim>
                                    <p:anim calcmode="lin" valueType="num">
                                      <p:cBhvr additive="base">
                                        <p:cTn id="51" dur="500" fill="hold"/>
                                        <p:tgtEl>
                                          <p:spTgt spid="27"/>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additive="base">
                                        <p:cTn id="54" dur="500" fill="hold"/>
                                        <p:tgtEl>
                                          <p:spTgt spid="30"/>
                                        </p:tgtEl>
                                        <p:attrNameLst>
                                          <p:attrName>ppt_x</p:attrName>
                                        </p:attrNameLst>
                                      </p:cBhvr>
                                      <p:tavLst>
                                        <p:tav tm="0">
                                          <p:val>
                                            <p:strVal val="#ppt_x"/>
                                          </p:val>
                                        </p:tav>
                                        <p:tav tm="100000">
                                          <p:val>
                                            <p:strVal val="#ppt_x"/>
                                          </p:val>
                                        </p:tav>
                                      </p:tavLst>
                                    </p:anim>
                                    <p:anim calcmode="lin" valueType="num">
                                      <p:cBhvr additive="base">
                                        <p:cTn id="55" dur="500" fill="hold"/>
                                        <p:tgtEl>
                                          <p:spTgt spid="30"/>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 calcmode="lin" valueType="num">
                                      <p:cBhvr additive="base">
                                        <p:cTn id="58" dur="500" fill="hold"/>
                                        <p:tgtEl>
                                          <p:spTgt spid="31"/>
                                        </p:tgtEl>
                                        <p:attrNameLst>
                                          <p:attrName>ppt_x</p:attrName>
                                        </p:attrNameLst>
                                      </p:cBhvr>
                                      <p:tavLst>
                                        <p:tav tm="0">
                                          <p:val>
                                            <p:strVal val="#ppt_x"/>
                                          </p:val>
                                        </p:tav>
                                        <p:tav tm="100000">
                                          <p:val>
                                            <p:strVal val="#ppt_x"/>
                                          </p:val>
                                        </p:tav>
                                      </p:tavLst>
                                    </p:anim>
                                    <p:anim calcmode="lin" valueType="num">
                                      <p:cBhvr additive="base">
                                        <p:cTn id="5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2" grpId="0"/>
      <p:bldP spid="22" grpId="1"/>
      <p:bldP spid="26" grpId="0"/>
      <p:bldP spid="26" grpId="1"/>
      <p:bldP spid="29" grpId="0"/>
      <p:bldP spid="30" grpId="0"/>
      <p:bldP spid="31" grpId="0"/>
      <p:bldP spid="29" grpId="1"/>
      <p:bldP spid="30" grpId="1"/>
      <p:bldP spid="31" grpId="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4699000" cy="521970"/>
          </a:xfrm>
        </p:spPr>
        <p:txBody>
          <a:bodyPr/>
          <a:lstStyle/>
          <a:p>
            <a:r>
              <a:rPr lang="en-US" altLang="zh-CN">
                <a:latin typeface="Times New Roman" panose="02020603050405020304" charset="0"/>
                <a:cs typeface="Times New Roman" panose="02020603050405020304" charset="0"/>
                <a:sym typeface="+mn-ea"/>
              </a:rPr>
              <a:t>General Transaction (GT) </a:t>
            </a:r>
            <a:endParaRPr lang="en-US" altLang="zh-CN" dirty="0"/>
          </a:p>
        </p:txBody>
      </p:sp>
      <p:sp>
        <p:nvSpPr>
          <p:cNvPr id="6" name="内容占位符 5"/>
          <p:cNvSpPr>
            <a:spLocks noGrp="1"/>
          </p:cNvSpPr>
          <p:nvPr>
            <p:ph idx="1"/>
          </p:nvPr>
        </p:nvSpPr>
        <p:spPr>
          <a:xfrm>
            <a:off x="1132840" y="1644650"/>
            <a:ext cx="9926955" cy="4699635"/>
          </a:xfrm>
        </p:spPr>
        <p:txBody>
          <a:bodyPr>
            <a:normAutofit lnSpcReduction="10000"/>
          </a:bodyPr>
          <a:lstStyle/>
          <a:p>
            <a:pPr marL="0" indent="0">
              <a:buNone/>
            </a:pPr>
            <a:r>
              <a:rPr lang="en-US" altLang="zh-CN">
                <a:latin typeface="Times New Roman" panose="02020603050405020304" charset="0"/>
                <a:cs typeface="Times New Roman" panose="02020603050405020304" charset="0"/>
              </a:rPr>
              <a:t>Black-box checkers often use </a:t>
            </a:r>
            <a:r>
              <a:rPr lang="en-US" altLang="zh-CN">
                <a:latin typeface="Times New Roman" panose="02020603050405020304" charset="0"/>
                <a:cs typeface="Times New Roman" panose="02020603050405020304" charset="0"/>
                <a:sym typeface="+mn-ea"/>
              </a:rPr>
              <a:t>randomized </a:t>
            </a:r>
            <a:r>
              <a:rPr lang="en-US" altLang="zh-CN">
                <a:latin typeface="Times New Roman" panose="02020603050405020304" charset="0"/>
                <a:cs typeface="Times New Roman" panose="02020603050405020304" charset="0"/>
                <a:sym typeface="+mn-ea"/>
              </a:rPr>
              <a:t>testing with</a:t>
            </a:r>
            <a:r>
              <a:rPr lang="en-US" altLang="zh-CN">
                <a:latin typeface="Times New Roman" panose="02020603050405020304" charset="0"/>
                <a:cs typeface="Times New Roman" panose="02020603050405020304" charset="0"/>
              </a:rPr>
              <a:t> General Transaction (GT) workloads:</a:t>
            </a:r>
            <a:endParaRPr lang="en-US" altLang="zh-CN">
              <a:latin typeface="Times New Roman" panose="02020603050405020304" charset="0"/>
              <a:cs typeface="Times New Roman" panose="02020603050405020304" charset="0"/>
            </a:endParaRPr>
          </a:p>
          <a:p>
            <a:pPr marL="457200" lvl="1" indent="0">
              <a:buNone/>
            </a:pPr>
            <a:r>
              <a:rPr lang="en-US" altLang="zh-CN" sz="2800">
                <a:latin typeface="Times New Roman" panose="02020603050405020304" charset="0"/>
                <a:cs typeface="Times New Roman" panose="02020603050405020304" charset="0"/>
                <a:sym typeface="+mn-ea"/>
              </a:rPr>
              <a:t>Randomly g</a:t>
            </a:r>
            <a:r>
              <a:rPr lang="en-US" altLang="zh-CN" sz="2800">
                <a:latin typeface="Times New Roman" panose="02020603050405020304" charset="0"/>
                <a:cs typeface="Times New Roman" panose="02020603050405020304" charset="0"/>
                <a:sym typeface="+mn-ea"/>
              </a:rPr>
              <a:t>enerated transaction of l</a:t>
            </a:r>
            <a:r>
              <a:rPr lang="en-US" altLang="zh-CN" sz="2800">
                <a:latin typeface="Times New Roman" panose="02020603050405020304" charset="0"/>
                <a:cs typeface="Times New Roman" panose="02020603050405020304" charset="0"/>
              </a:rPr>
              <a:t>arge sizes:</a:t>
            </a:r>
            <a:endParaRPr lang="en-US" altLang="zh-CN" sz="2800">
              <a:latin typeface="Times New Roman" panose="02020603050405020304" charset="0"/>
              <a:cs typeface="Times New Roman" panose="02020603050405020304" charset="0"/>
            </a:endParaRPr>
          </a:p>
          <a:p>
            <a:pPr marL="457200" lvl="1" indent="0">
              <a:buNone/>
            </a:pPr>
            <a:endParaRPr lang="en-US" altLang="zh-CN" sz="2800">
              <a:latin typeface="Times New Roman" panose="02020603050405020304" charset="0"/>
              <a:cs typeface="Times New Roman" panose="02020603050405020304" charset="0"/>
            </a:endParaRPr>
          </a:p>
          <a:p>
            <a:pPr marL="457200" lvl="1" indent="0">
              <a:buNone/>
            </a:pPr>
            <a:r>
              <a:rPr lang="en-US" altLang="zh-CN" sz="2800">
                <a:latin typeface="Times New Roman" panose="02020603050405020304" charset="0"/>
                <a:cs typeface="Times New Roman" panose="02020603050405020304" charset="0"/>
              </a:rPr>
              <a:t>High abort rates under h</a:t>
            </a:r>
            <a:r>
              <a:rPr lang="en-US" altLang="zh-CN" sz="2800">
                <a:latin typeface="Times New Roman" panose="02020603050405020304" charset="0"/>
                <a:cs typeface="Times New Roman" panose="02020603050405020304" charset="0"/>
                <a:sym typeface="+mn-ea"/>
              </a:rPr>
              <a:t>igh </a:t>
            </a:r>
            <a:r>
              <a:rPr lang="en-US" altLang="zh-CN" sz="2800">
                <a:latin typeface="Times New Roman" panose="02020603050405020304" charset="0"/>
                <a:cs typeface="Times New Roman" panose="02020603050405020304" charset="0"/>
              </a:rPr>
              <a:t>concurrency</a:t>
            </a:r>
            <a:endParaRPr lang="en-US" altLang="zh-CN" sz="2800">
              <a:latin typeface="Times New Roman" panose="02020603050405020304" charset="0"/>
              <a:cs typeface="Times New Roman" panose="02020603050405020304" charset="0"/>
            </a:endParaRPr>
          </a:p>
          <a:p>
            <a:pPr marL="457200" lvl="1" indent="0">
              <a:buNone/>
            </a:pPr>
            <a:endParaRPr lang="en-US" altLang="zh-CN" sz="2800">
              <a:latin typeface="Times New Roman" panose="02020603050405020304" charset="0"/>
              <a:cs typeface="Times New Roman" panose="02020603050405020304" charset="0"/>
            </a:endParaRPr>
          </a:p>
          <a:p>
            <a:pPr marL="457200" lvl="1" indent="0">
              <a:buNone/>
            </a:pPr>
            <a:r>
              <a:rPr lang="en-US" altLang="zh-CN" sz="2800">
                <a:latin typeface="Times New Roman" panose="02020603050405020304" charset="0"/>
                <a:cs typeface="Times New Roman" panose="02020603050405020304" charset="0"/>
              </a:rPr>
              <a:t>Expensive to verify</a:t>
            </a:r>
            <a:r>
              <a:rPr lang="en-US" altLang="zh-CN" sz="2800">
                <a:latin typeface="Times New Roman" panose="02020603050405020304" charset="0"/>
                <a:cs typeface="Times New Roman" panose="02020603050405020304" charset="0"/>
                <a:sym typeface="+mn-ea"/>
              </a:rPr>
              <a:t> [R. Biswas:OOPSLA, 2019]</a:t>
            </a:r>
            <a:r>
              <a:rPr lang="en-US" altLang="zh-CN" sz="2800">
                <a:latin typeface="Times New Roman" panose="02020603050405020304" charset="0"/>
                <a:cs typeface="Times New Roman" panose="02020603050405020304" charset="0"/>
              </a:rPr>
              <a:t>,it </a:t>
            </a:r>
            <a:r>
              <a:rPr lang="en-US" altLang="zh-CN" sz="2800">
                <a:latin typeface="Times New Roman" panose="02020603050405020304" charset="0"/>
                <a:cs typeface="Times New Roman" panose="02020603050405020304" charset="0"/>
                <a:sym typeface="+mn-ea"/>
              </a:rPr>
              <a:t>have been shown to be NP-hard</a:t>
            </a:r>
            <a:r>
              <a:rPr lang="en-US" altLang="zh-CN" sz="2800">
                <a:latin typeface="Times New Roman" panose="02020603050405020304" charset="0"/>
                <a:cs typeface="Times New Roman" panose="02020603050405020304" charset="0"/>
              </a:rPr>
              <a:t> under strong isolation levels(e.g. SER)</a:t>
            </a:r>
            <a:endParaRPr lang="en-US" altLang="zh-CN" sz="2800">
              <a:latin typeface="Times New Roman" panose="02020603050405020304" charset="0"/>
              <a:cs typeface="Times New Roman" panose="02020603050405020304" charset="0"/>
            </a:endParaRPr>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sp>
        <p:nvSpPr>
          <p:cNvPr id="34" name="矩形 33"/>
          <p:cNvSpPr/>
          <p:nvPr/>
        </p:nvSpPr>
        <p:spPr>
          <a:xfrm>
            <a:off x="3376930" y="5343525"/>
            <a:ext cx="2367280" cy="495300"/>
          </a:xfrm>
          <a:prstGeom prst="rect">
            <a:avLst/>
          </a:prstGeom>
          <a:ln w="38100">
            <a:solidFill>
              <a:schemeClr val="tx1"/>
            </a:solidFill>
            <a:prstDash val="solid"/>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6" name="文本框 35"/>
          <p:cNvSpPr txBox="1"/>
          <p:nvPr/>
        </p:nvSpPr>
        <p:spPr>
          <a:xfrm>
            <a:off x="3540125" y="5407025"/>
            <a:ext cx="255397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History Generation</a:t>
            </a:r>
            <a:endParaRPr lang="en-US" altLang="zh-CN" b="1">
              <a:latin typeface="Times New Roman" panose="02020603050405020304" charset="0"/>
              <a:cs typeface="Times New Roman" panose="02020603050405020304" charset="0"/>
            </a:endParaRPr>
          </a:p>
        </p:txBody>
      </p:sp>
      <p:sp>
        <p:nvSpPr>
          <p:cNvPr id="37" name="文本框 36"/>
          <p:cNvSpPr txBox="1"/>
          <p:nvPr/>
        </p:nvSpPr>
        <p:spPr>
          <a:xfrm>
            <a:off x="5820410" y="5407025"/>
            <a:ext cx="251079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History Verification</a:t>
            </a:r>
            <a:endParaRPr lang="en-US" altLang="zh-CN" b="1">
              <a:latin typeface="Times New Roman" panose="02020603050405020304" charset="0"/>
              <a:cs typeface="Times New Roman" panose="02020603050405020304" charset="0"/>
            </a:endParaRPr>
          </a:p>
        </p:txBody>
      </p:sp>
      <p:sp>
        <p:nvSpPr>
          <p:cNvPr id="38" name="矩形 37"/>
          <p:cNvSpPr/>
          <p:nvPr/>
        </p:nvSpPr>
        <p:spPr>
          <a:xfrm>
            <a:off x="5744210" y="5342890"/>
            <a:ext cx="2367280" cy="495935"/>
          </a:xfrm>
          <a:prstGeom prst="rect">
            <a:avLst/>
          </a:prstGeom>
          <a:ln w="38100">
            <a:solidFill>
              <a:schemeClr val="tx1"/>
            </a:solidFill>
            <a:prstDash val="solid"/>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8" name="文本框 17"/>
          <p:cNvSpPr txBox="1"/>
          <p:nvPr/>
        </p:nvSpPr>
        <p:spPr>
          <a:xfrm>
            <a:off x="1680210" y="3244850"/>
            <a:ext cx="4064000" cy="368300"/>
          </a:xfrm>
          <a:prstGeom prst="rect">
            <a:avLst/>
          </a:prstGeom>
          <a:noFill/>
        </p:spPr>
        <p:txBody>
          <a:bodyPr wrap="square" rtlCol="0">
            <a:spAutoFit/>
          </a:bodyPr>
          <a:p>
            <a:r>
              <a:rPr lang="en-US" altLang="zh-CN"/>
              <a:t> </a:t>
            </a:r>
            <a:endParaRPr lang="en-US" altLang="zh-CN"/>
          </a:p>
        </p:txBody>
      </p:sp>
      <p:cxnSp>
        <p:nvCxnSpPr>
          <p:cNvPr id="19" name="肘形连接符 18"/>
          <p:cNvCxnSpPr>
            <a:stCxn id="18" idx="1"/>
            <a:endCxn id="34" idx="1"/>
          </p:cNvCxnSpPr>
          <p:nvPr/>
        </p:nvCxnSpPr>
        <p:spPr>
          <a:xfrm rot="10800000" flipH="1" flipV="1">
            <a:off x="1680210" y="3429000"/>
            <a:ext cx="1696720" cy="2162175"/>
          </a:xfrm>
          <a:prstGeom prst="bentConnector3">
            <a:avLst>
              <a:gd name="adj1" fmla="val -37612"/>
            </a:avLst>
          </a:prstGeom>
          <a:ln>
            <a:solidFill>
              <a:srgbClr val="FF0000"/>
            </a:solidFill>
            <a:tailEnd type="arrow" w="med" len="med"/>
          </a:ln>
        </p:spPr>
        <p:style>
          <a:lnRef idx="3">
            <a:schemeClr val="accent1"/>
          </a:lnRef>
          <a:fillRef idx="0">
            <a:srgbClr val="FFFFFF"/>
          </a:fillRef>
          <a:effectRef idx="0">
            <a:srgbClr val="FFFFFF"/>
          </a:effectRef>
          <a:fontRef idx="minor">
            <a:schemeClr val="tx1"/>
          </a:fontRef>
        </p:style>
      </p:cxnSp>
      <p:cxnSp>
        <p:nvCxnSpPr>
          <p:cNvPr id="21" name="肘形连接符 20"/>
          <p:cNvCxnSpPr>
            <a:stCxn id="20" idx="3"/>
            <a:endCxn id="38" idx="3"/>
          </p:cNvCxnSpPr>
          <p:nvPr/>
        </p:nvCxnSpPr>
        <p:spPr>
          <a:xfrm flipH="1">
            <a:off x="8111490" y="4438015"/>
            <a:ext cx="2263775" cy="1153160"/>
          </a:xfrm>
          <a:prstGeom prst="bentConnector3">
            <a:avLst>
              <a:gd name="adj1" fmla="val -28190"/>
            </a:avLst>
          </a:prstGeom>
          <a:ln w="19050">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4699000" cy="521970"/>
          </a:xfrm>
        </p:spPr>
        <p:txBody>
          <a:bodyPr/>
          <a:lstStyle/>
          <a:p>
            <a:r>
              <a:rPr lang="en-US" altLang="zh-CN" dirty="0"/>
              <a:t>Reseach Question: </a:t>
            </a:r>
            <a:endParaRPr lang="en-US" altLang="zh-CN" dirty="0"/>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sp>
        <p:nvSpPr>
          <p:cNvPr id="7" name="文本框 6"/>
          <p:cNvSpPr txBox="1"/>
          <p:nvPr/>
        </p:nvSpPr>
        <p:spPr>
          <a:xfrm>
            <a:off x="464185" y="1420495"/>
            <a:ext cx="10851515" cy="666750"/>
          </a:xfrm>
          <a:prstGeom prst="rect">
            <a:avLst/>
          </a:prstGeom>
          <a:noFill/>
        </p:spPr>
        <p:txBody>
          <a:bodyPr wrap="square" rtlCol="0">
            <a:noAutofit/>
          </a:bodyPr>
          <a:p>
            <a:pPr algn="ctr"/>
            <a:r>
              <a:rPr lang="en-US" altLang="zh-CN" sz="2800">
                <a:solidFill>
                  <a:srgbClr val="FF0000"/>
                </a:solidFill>
                <a:latin typeface="Times New Roman" panose="02020603050405020304" charset="0"/>
                <a:cs typeface="Times New Roman" panose="02020603050405020304" charset="0"/>
              </a:rPr>
              <a:t>How to boost end-to-end database isolation checking ?</a:t>
            </a:r>
            <a:r>
              <a:rPr lang="en-US" altLang="zh-CN" sz="2800">
                <a:latin typeface="Times New Roman" panose="02020603050405020304" charset="0"/>
                <a:cs typeface="Times New Roman" panose="02020603050405020304" charset="0"/>
              </a:rPr>
              <a:t> </a:t>
            </a:r>
            <a:endParaRPr lang="en-US" altLang="zh-CN" sz="2800">
              <a:latin typeface="Times New Roman" panose="02020603050405020304" charset="0"/>
              <a:cs typeface="Times New Roman" panose="02020603050405020304" charset="0"/>
            </a:endParaRPr>
          </a:p>
        </p:txBody>
      </p:sp>
      <p:sp>
        <p:nvSpPr>
          <p:cNvPr id="6" name="矩形 5"/>
          <p:cNvSpPr/>
          <p:nvPr/>
        </p:nvSpPr>
        <p:spPr>
          <a:xfrm>
            <a:off x="3734435" y="5090160"/>
            <a:ext cx="2367280" cy="495300"/>
          </a:xfrm>
          <a:prstGeom prst="rect">
            <a:avLst/>
          </a:prstGeom>
          <a:ln w="38100">
            <a:solidFill>
              <a:schemeClr val="tx1"/>
            </a:solidFill>
            <a:prstDash val="solid"/>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8" name="文本框 7"/>
          <p:cNvSpPr txBox="1"/>
          <p:nvPr/>
        </p:nvSpPr>
        <p:spPr>
          <a:xfrm>
            <a:off x="3897630" y="5153660"/>
            <a:ext cx="255397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History Generation</a:t>
            </a:r>
            <a:endParaRPr lang="en-US" altLang="zh-CN" b="1">
              <a:latin typeface="Times New Roman" panose="02020603050405020304" charset="0"/>
              <a:cs typeface="Times New Roman" panose="02020603050405020304" charset="0"/>
            </a:endParaRPr>
          </a:p>
        </p:txBody>
      </p:sp>
      <p:sp>
        <p:nvSpPr>
          <p:cNvPr id="37" name="文本框 36"/>
          <p:cNvSpPr txBox="1"/>
          <p:nvPr/>
        </p:nvSpPr>
        <p:spPr>
          <a:xfrm>
            <a:off x="6177915" y="5153660"/>
            <a:ext cx="2510790" cy="368300"/>
          </a:xfrm>
          <a:prstGeom prst="rect">
            <a:avLst/>
          </a:prstGeom>
          <a:noFill/>
        </p:spPr>
        <p:txBody>
          <a:bodyPr wrap="square" rtlCol="0">
            <a:spAutoFit/>
          </a:bodyPr>
          <a:p>
            <a:r>
              <a:rPr lang="en-US" altLang="zh-CN" b="1">
                <a:latin typeface="Times New Roman" panose="02020603050405020304" charset="0"/>
                <a:cs typeface="Times New Roman" panose="02020603050405020304" charset="0"/>
              </a:rPr>
              <a:t>History Verification</a:t>
            </a:r>
            <a:endParaRPr lang="en-US" altLang="zh-CN" b="1">
              <a:latin typeface="Times New Roman" panose="02020603050405020304" charset="0"/>
              <a:cs typeface="Times New Roman" panose="02020603050405020304" charset="0"/>
            </a:endParaRPr>
          </a:p>
        </p:txBody>
      </p:sp>
      <p:sp>
        <p:nvSpPr>
          <p:cNvPr id="9" name="矩形 8"/>
          <p:cNvSpPr/>
          <p:nvPr/>
        </p:nvSpPr>
        <p:spPr>
          <a:xfrm>
            <a:off x="6101715" y="5089525"/>
            <a:ext cx="2367280" cy="495935"/>
          </a:xfrm>
          <a:prstGeom prst="rect">
            <a:avLst/>
          </a:prstGeom>
          <a:ln w="38100">
            <a:solidFill>
              <a:schemeClr val="tx1"/>
            </a:solidFill>
            <a:prstDash val="solid"/>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0" name="文本框 9"/>
          <p:cNvSpPr txBox="1"/>
          <p:nvPr/>
        </p:nvSpPr>
        <p:spPr>
          <a:xfrm>
            <a:off x="2005330" y="2258695"/>
            <a:ext cx="8091805" cy="829945"/>
          </a:xfrm>
          <a:prstGeom prst="rect">
            <a:avLst/>
          </a:prstGeom>
          <a:noFill/>
        </p:spPr>
        <p:txBody>
          <a:bodyPr wrap="square" rtlCol="0">
            <a:spAutoFit/>
          </a:bodyPr>
          <a:p>
            <a:r>
              <a:rPr lang="en-US" altLang="zh-CN" sz="2400">
                <a:latin typeface="Times New Roman" panose="02020603050405020304" charset="0"/>
                <a:cs typeface="Times New Roman" panose="02020603050405020304" charset="0"/>
              </a:rPr>
              <a:t>Reducing overhead during history generation by minimizing database blocking and transaction retries</a:t>
            </a:r>
            <a:endParaRPr lang="en-US" altLang="zh-CN" sz="2400">
              <a:latin typeface="Times New Roman" panose="02020603050405020304" charset="0"/>
              <a:cs typeface="Times New Roman" panose="02020603050405020304" charset="0"/>
            </a:endParaRPr>
          </a:p>
        </p:txBody>
      </p:sp>
      <p:sp>
        <p:nvSpPr>
          <p:cNvPr id="13" name="文本框 12"/>
          <p:cNvSpPr txBox="1"/>
          <p:nvPr/>
        </p:nvSpPr>
        <p:spPr>
          <a:xfrm>
            <a:off x="2050415" y="3706495"/>
            <a:ext cx="7872095" cy="829945"/>
          </a:xfrm>
          <a:prstGeom prst="rect">
            <a:avLst/>
          </a:prstGeom>
          <a:noFill/>
        </p:spPr>
        <p:txBody>
          <a:bodyPr wrap="square" rtlCol="0">
            <a:spAutoFit/>
          </a:bodyPr>
          <a:p>
            <a:r>
              <a:rPr lang="en-US" altLang="zh-CN" sz="2400">
                <a:latin typeface="Times New Roman" panose="02020603050405020304" charset="0"/>
                <a:cs typeface="Times New Roman" panose="02020603050405020304" charset="0"/>
              </a:rPr>
              <a:t>By read-modify-write pattern and highly efficient algorithms to </a:t>
            </a:r>
            <a:r>
              <a:rPr lang="en-US" altLang="zh-CN" sz="2400">
                <a:latin typeface="Times New Roman" panose="02020603050405020304" charset="0"/>
                <a:cs typeface="Times New Roman" panose="02020603050405020304" charset="0"/>
                <a:sym typeface="+mn-ea"/>
              </a:rPr>
              <a:t>reduce overhead during history verification</a:t>
            </a:r>
            <a:endParaRPr lang="en-US" altLang="zh-CN" sz="2400">
              <a:latin typeface="Times New Roman" panose="02020603050405020304" charset="0"/>
              <a:cs typeface="Times New Roman" panose="02020603050405020304" charset="0"/>
              <a:sym typeface="+mn-ea"/>
            </a:endParaRPr>
          </a:p>
        </p:txBody>
      </p:sp>
      <p:cxnSp>
        <p:nvCxnSpPr>
          <p:cNvPr id="14" name="肘形连接符 13"/>
          <p:cNvCxnSpPr/>
          <p:nvPr/>
        </p:nvCxnSpPr>
        <p:spPr>
          <a:xfrm rot="10800000" flipH="1" flipV="1">
            <a:off x="2004695" y="2631440"/>
            <a:ext cx="1729105" cy="2725420"/>
          </a:xfrm>
          <a:prstGeom prst="bentConnector3">
            <a:avLst>
              <a:gd name="adj1" fmla="val -29195"/>
            </a:avLst>
          </a:prstGeom>
          <a:ln>
            <a:solidFill>
              <a:srgbClr val="FF0000"/>
            </a:solidFill>
            <a:tailEnd type="arrow" w="med" len="med"/>
          </a:ln>
        </p:spPr>
        <p:style>
          <a:lnRef idx="3">
            <a:schemeClr val="accent1"/>
          </a:lnRef>
          <a:fillRef idx="0">
            <a:srgbClr val="FFFFFF"/>
          </a:fillRef>
          <a:effectRef idx="0">
            <a:srgbClr val="FFFFFF"/>
          </a:effectRef>
          <a:fontRef idx="minor">
            <a:schemeClr val="tx1"/>
          </a:fontRef>
        </p:style>
      </p:cxnSp>
      <p:cxnSp>
        <p:nvCxnSpPr>
          <p:cNvPr id="15" name="肘形连接符 14"/>
          <p:cNvCxnSpPr/>
          <p:nvPr/>
        </p:nvCxnSpPr>
        <p:spPr>
          <a:xfrm flipH="1">
            <a:off x="8468995" y="4060190"/>
            <a:ext cx="1453515" cy="1277620"/>
          </a:xfrm>
          <a:prstGeom prst="bentConnector3">
            <a:avLst>
              <a:gd name="adj1" fmla="val -35386"/>
            </a:avLst>
          </a:prstGeom>
          <a:ln w="19050">
            <a:solidFill>
              <a:srgbClr val="FF0000"/>
            </a:solidFill>
            <a:tailEnd type="arrow" w="med" len="med"/>
          </a:ln>
        </p:spPr>
        <p:style>
          <a:lnRef idx="3">
            <a:schemeClr val="accent1"/>
          </a:lnRef>
          <a:fillRef idx="0">
            <a:srgbClr val="FFFFFF"/>
          </a:fillRef>
          <a:effectRef idx="0">
            <a:srgbClr val="FFFFFF"/>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4699000" cy="521970"/>
          </a:xfrm>
        </p:spPr>
        <p:txBody>
          <a:bodyPr/>
          <a:lstStyle/>
          <a:p>
            <a:r>
              <a:rPr lang="en-US" altLang="zh-CN">
                <a:latin typeface="Times New Roman" panose="02020603050405020304" charset="0"/>
                <a:cs typeface="Times New Roman" panose="02020603050405020304" charset="0"/>
                <a:sym typeface="+mn-ea"/>
              </a:rPr>
              <a:t>Read-Modify-Write </a:t>
            </a:r>
            <a:r>
              <a:rPr lang="en-US" altLang="zh-CN" dirty="0">
                <a:latin typeface="Times New Roman" panose="02020603050405020304" charset="0"/>
                <a:cs typeface="Times New Roman" panose="02020603050405020304" charset="0"/>
              </a:rPr>
              <a:t>pattern</a:t>
            </a:r>
            <a:endParaRPr lang="en-US" altLang="zh-CN" dirty="0">
              <a:latin typeface="Times New Roman" panose="02020603050405020304" charset="0"/>
              <a:cs typeface="Times New Roman" panose="02020603050405020304" charset="0"/>
            </a:endParaRPr>
          </a:p>
        </p:txBody>
      </p:sp>
      <p:sp>
        <p:nvSpPr>
          <p:cNvPr id="6" name="内容占位符 5"/>
          <p:cNvSpPr>
            <a:spLocks noGrp="1"/>
          </p:cNvSpPr>
          <p:nvPr>
            <p:ph idx="1"/>
          </p:nvPr>
        </p:nvSpPr>
        <p:spPr>
          <a:xfrm>
            <a:off x="1132840" y="1644650"/>
            <a:ext cx="9926955" cy="4699635"/>
          </a:xfrm>
        </p:spPr>
        <p:txBody>
          <a:bodyPr>
            <a:normAutofit/>
          </a:bodyPr>
          <a:lstStyle/>
          <a:p>
            <a:pPr marL="0" indent="0">
              <a:buNone/>
            </a:pPr>
            <a:r>
              <a:rPr lang="en-US" altLang="zh-CN" sz="2400">
                <a:latin typeface="Times New Roman" panose="02020603050405020304" charset="0"/>
                <a:cs typeface="Times New Roman" panose="02020603050405020304" charset="0"/>
              </a:rPr>
              <a:t>RMW: each write operation is preceded by a read operation on the same object</a:t>
            </a:r>
            <a:endParaRPr lang="en-US" altLang="zh-CN" sz="2400">
              <a:latin typeface="Times New Roman" panose="02020603050405020304" charset="0"/>
              <a:cs typeface="Times New Roman" panose="02020603050405020304" charset="0"/>
            </a:endParaRPr>
          </a:p>
          <a:p>
            <a:pPr marL="0" indent="0">
              <a:buNone/>
            </a:pPr>
            <a:endParaRPr lang="en-US" altLang="zh-CN" sz="2400">
              <a:latin typeface="Times New Roman" panose="02020603050405020304" charset="0"/>
              <a:cs typeface="Times New Roman" panose="02020603050405020304" charset="0"/>
            </a:endParaRPr>
          </a:p>
          <a:p>
            <a:pPr marL="0" indent="0">
              <a:buNone/>
            </a:pPr>
            <a:endParaRPr lang="en-US" altLang="zh-CN" sz="2400">
              <a:latin typeface="Times New Roman" panose="02020603050405020304" charset="0"/>
              <a:cs typeface="Times New Roman" panose="02020603050405020304" charset="0"/>
            </a:endParaRPr>
          </a:p>
          <a:p>
            <a:pPr marL="0" indent="0">
              <a:buNone/>
            </a:pPr>
            <a:r>
              <a:rPr lang="en-US" altLang="zh-CN" sz="2400">
                <a:latin typeface="Times New Roman" panose="02020603050405020304" charset="0"/>
                <a:cs typeface="Times New Roman" panose="02020603050405020304" charset="0"/>
              </a:rPr>
              <a:t>Benefits of RMW</a:t>
            </a:r>
            <a:r>
              <a:rPr lang="zh-CN" altLang="en-US" sz="2400">
                <a:latin typeface="Times New Roman" panose="02020603050405020304" charset="0"/>
                <a:cs typeface="Times New Roman" panose="02020603050405020304" charset="0"/>
              </a:rPr>
              <a:t>：</a:t>
            </a:r>
            <a:endParaRPr lang="zh-CN" altLang="en-US" sz="2400">
              <a:latin typeface="Times New Roman" panose="02020603050405020304" charset="0"/>
              <a:cs typeface="Times New Roman" panose="02020603050405020304" charset="0"/>
            </a:endParaRPr>
          </a:p>
          <a:p>
            <a:pPr lvl="1"/>
            <a:r>
              <a:rPr lang="en-US" altLang="zh-CN" sz="2055">
                <a:latin typeface="Times New Roman" panose="02020603050405020304" charset="0"/>
                <a:cs typeface="Times New Roman" panose="02020603050405020304" charset="0"/>
              </a:rPr>
              <a:t>Simplify dependency analysis and reduce verification overhead</a:t>
            </a:r>
            <a:endParaRPr lang="en-US" altLang="zh-CN" sz="2055">
              <a:latin typeface="Times New Roman" panose="02020603050405020304" charset="0"/>
              <a:cs typeface="Times New Roman" panose="02020603050405020304" charset="0"/>
            </a:endParaRPr>
          </a:p>
          <a:p>
            <a:pPr lvl="1"/>
            <a:r>
              <a:rPr lang="en-US" altLang="zh-CN" sz="2055">
                <a:latin typeface="Times New Roman" panose="02020603050405020304" charset="0"/>
                <a:cs typeface="Times New Roman" panose="02020603050405020304" charset="0"/>
              </a:rPr>
              <a:t>Make WW dependencies nearly deterministic in MTs</a:t>
            </a:r>
            <a:endParaRPr lang="en-US" altLang="zh-CN" sz="2055">
              <a:latin typeface="Times New Roman" panose="02020603050405020304" charset="0"/>
              <a:cs typeface="Times New Roman" panose="02020603050405020304" charset="0"/>
            </a:endParaRPr>
          </a:p>
          <a:p>
            <a:pPr lvl="1"/>
            <a:r>
              <a:rPr lang="en-US" altLang="zh-CN" sz="2055">
                <a:latin typeface="Times New Roman" panose="02020603050405020304" charset="0"/>
                <a:cs typeface="Times New Roman" panose="02020603050405020304" charset="0"/>
              </a:rPr>
              <a:t>Verify SSER, SER, and SI on MT histories takes linear or quadratic time</a:t>
            </a:r>
            <a:endParaRPr lang="en-US" altLang="zh-CN" sz="2055">
              <a:latin typeface="Times New Roman" panose="02020603050405020304" charset="0"/>
              <a:cs typeface="Times New Roman" panose="02020603050405020304" charset="0"/>
            </a:endParaRPr>
          </a:p>
          <a:p>
            <a:pPr lvl="1"/>
            <a:endParaRPr lang="en-US" altLang="zh-CN" sz="2055">
              <a:latin typeface="Times New Roman" panose="02020603050405020304" charset="0"/>
              <a:cs typeface="Times New Roman" panose="02020603050405020304" charset="0"/>
            </a:endParaRPr>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sp>
        <p:nvSpPr>
          <p:cNvPr id="10" name="文本框 9"/>
          <p:cNvSpPr txBox="1"/>
          <p:nvPr/>
        </p:nvSpPr>
        <p:spPr>
          <a:xfrm>
            <a:off x="961390" y="6471920"/>
            <a:ext cx="4064000" cy="368300"/>
          </a:xfrm>
          <a:prstGeom prst="rect">
            <a:avLst/>
          </a:prstGeom>
          <a:noFill/>
        </p:spPr>
        <p:txBody>
          <a:bodyPr wrap="square" rtlCol="0">
            <a:spAutoFit/>
          </a:bodyPr>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a:spLocks noGrp="1"/>
          </p:cNvSpPr>
          <p:nvPr>
            <p:ph type="title"/>
          </p:nvPr>
        </p:nvSpPr>
        <p:spPr>
          <a:xfrm>
            <a:off x="464185" y="543560"/>
            <a:ext cx="4699000" cy="521970"/>
          </a:xfrm>
        </p:spPr>
        <p:txBody>
          <a:bodyPr/>
          <a:lstStyle/>
          <a:p>
            <a:r>
              <a:rPr lang="en-US" altLang="zh-CN" dirty="0"/>
              <a:t>Motivation</a:t>
            </a:r>
            <a:endParaRPr lang="en-US" altLang="zh-CN" dirty="0"/>
          </a:p>
        </p:txBody>
      </p:sp>
      <p:sp>
        <p:nvSpPr>
          <p:cNvPr id="3" name="灯片编号占位符 2"/>
          <p:cNvSpPr>
            <a:spLocks noGrp="1"/>
          </p:cNvSpPr>
          <p:nvPr>
            <p:ph type="sldNum" sz="quarter" idx="12"/>
          </p:nvPr>
        </p:nvSpPr>
        <p:spPr/>
        <p:txBody>
          <a:bodyPr/>
          <a:lstStyle/>
          <a:p>
            <a:fld id="{36928997-F1CE-45DD-B7C5-32A51C5CFC9A}" type="slidenum">
              <a:rPr lang="zh-CN" altLang="en-US" smtClean="0"/>
            </a:fld>
            <a:endParaRPr lang="zh-CN" altLang="en-US" dirty="0"/>
          </a:p>
        </p:txBody>
      </p:sp>
      <p:pic>
        <p:nvPicPr>
          <p:cNvPr id="4" name="内容占位符 3"/>
          <p:cNvPicPr>
            <a:picLocks noChangeAspect="1"/>
          </p:cNvPicPr>
          <p:nvPr>
            <p:ph idx="1"/>
          </p:nvPr>
        </p:nvPicPr>
        <p:blipFill>
          <a:blip r:embed="rId1"/>
          <a:stretch>
            <a:fillRect/>
          </a:stretch>
        </p:blipFill>
        <p:spPr>
          <a:xfrm>
            <a:off x="808355" y="1416050"/>
            <a:ext cx="10110470" cy="2964815"/>
          </a:xfrm>
          <a:prstGeom prst="rect">
            <a:avLst/>
          </a:prstGeom>
        </p:spPr>
      </p:pic>
      <p:sp>
        <p:nvSpPr>
          <p:cNvPr id="7" name="文本框 6"/>
          <p:cNvSpPr txBox="1"/>
          <p:nvPr/>
        </p:nvSpPr>
        <p:spPr>
          <a:xfrm>
            <a:off x="464185" y="4449445"/>
            <a:ext cx="10851515" cy="1894840"/>
          </a:xfrm>
          <a:prstGeom prst="rect">
            <a:avLst/>
          </a:prstGeom>
          <a:noFill/>
        </p:spPr>
        <p:txBody>
          <a:bodyPr wrap="square" rtlCol="0">
            <a:noAutofit/>
          </a:bodyPr>
          <a:p>
            <a:pPr algn="ctr"/>
            <a:r>
              <a:rPr lang="en-US" altLang="zh-CN" sz="2400">
                <a:latin typeface="Times New Roman" panose="02020603050405020304" charset="0"/>
                <a:cs typeface="Times New Roman" panose="02020603050405020304" charset="0"/>
              </a:rPr>
              <a:t> 10 sessions </a:t>
            </a:r>
            <a:r>
              <a:rPr lang="en-US" altLang="en-US" sz="2400">
                <a:latin typeface="Times New Roman" panose="02020603050405020304" charset="0"/>
                <a:cs typeface="Times New Roman" panose="02020603050405020304" charset="0"/>
              </a:rPr>
              <a:t>×</a:t>
            </a:r>
            <a:r>
              <a:rPr lang="en-US" altLang="zh-CN" sz="2400">
                <a:latin typeface="Times New Roman" panose="02020603050405020304" charset="0"/>
                <a:cs typeface="Times New Roman" panose="02020603050405020304" charset="0"/>
              </a:rPr>
              <a:t> 100 transactions </a:t>
            </a:r>
            <a:r>
              <a:rPr lang="en-US" altLang="en-US" sz="2400">
                <a:latin typeface="Times New Roman" panose="02020603050405020304" charset="0"/>
                <a:cs typeface="Times New Roman" panose="02020603050405020304" charset="0"/>
              </a:rPr>
              <a:t>×</a:t>
            </a:r>
            <a:r>
              <a:rPr lang="en-US" altLang="zh-CN" sz="2400">
                <a:latin typeface="Times New Roman" panose="02020603050405020304" charset="0"/>
                <a:cs typeface="Times New Roman" panose="02020603050405020304" charset="0"/>
              </a:rPr>
              <a:t> 10 operations per transation </a:t>
            </a:r>
            <a:endParaRPr lang="en-US" altLang="zh-CN" sz="2400">
              <a:latin typeface="Times New Roman" panose="02020603050405020304" charset="0"/>
              <a:cs typeface="Times New Roman" panose="02020603050405020304" charset="0"/>
            </a:endParaRPr>
          </a:p>
          <a:p>
            <a:pPr algn="ctr"/>
            <a:r>
              <a:rPr lang="en-US" altLang="zh-CN" sz="2400">
                <a:solidFill>
                  <a:srgbClr val="FF0000"/>
                </a:solidFill>
                <a:latin typeface="Times New Roman" panose="02020603050405020304" charset="0"/>
                <a:cs typeface="Times New Roman" panose="02020603050405020304" charset="0"/>
              </a:rPr>
              <a:t>VS</a:t>
            </a:r>
            <a:r>
              <a:rPr lang="en-US" altLang="zh-CN" sz="2400">
                <a:latin typeface="Times New Roman" panose="02020603050405020304" charset="0"/>
                <a:cs typeface="Times New Roman" panose="02020603050405020304" charset="0"/>
              </a:rPr>
              <a:t> </a:t>
            </a:r>
            <a:endParaRPr lang="en-US" altLang="zh-CN" sz="2400">
              <a:latin typeface="Times New Roman" panose="02020603050405020304" charset="0"/>
              <a:cs typeface="Times New Roman" panose="02020603050405020304" charset="0"/>
            </a:endParaRPr>
          </a:p>
          <a:p>
            <a:pPr algn="ctr"/>
            <a:r>
              <a:rPr lang="en-US" altLang="zh-CN" sz="2400">
                <a:latin typeface="Times New Roman" panose="02020603050405020304" charset="0"/>
                <a:cs typeface="Times New Roman" panose="02020603050405020304" charset="0"/>
              </a:rPr>
              <a:t>core anomaly only involves 3 transactions with 2 operations each </a:t>
            </a:r>
            <a:endParaRPr lang="en-US" altLang="zh-CN" sz="2400">
              <a:latin typeface="Times New Roman" panose="02020603050405020304" charset="0"/>
              <a:cs typeface="Times New Roman" panose="02020603050405020304" charset="0"/>
            </a:endParaRPr>
          </a:p>
        </p:txBody>
      </p:sp>
    </p:spTree>
  </p:cSld>
  <p:clrMapOvr>
    <a:masterClrMapping/>
  </p:clrMapOvr>
</p:sld>
</file>

<file path=ppt/tags/tag1.xml><?xml version="1.0" encoding="utf-8"?>
<p:tagLst xmlns:p="http://schemas.openxmlformats.org/presentationml/2006/main">
  <p:tag name="KSO_WM_DIAGRAM_VIRTUALLY_FRAME" val="{&quot;height&quot;:410,&quot;left&quot;:203.85,&quot;top&quot;:89.55,&quot;width&quot;:570}"/>
</p:tagLst>
</file>

<file path=ppt/tags/tag10.xml><?xml version="1.0" encoding="utf-8"?>
<p:tagLst xmlns:p="http://schemas.openxmlformats.org/presentationml/2006/main">
  <p:tag name="KSO_WM_DIAGRAM_VIRTUALLY_FRAME" val="{&quot;height&quot;:410,&quot;left&quot;:203.85,&quot;top&quot;:89.55,&quot;width&quot;:570}"/>
</p:tagLst>
</file>

<file path=ppt/tags/tag100.xml><?xml version="1.0" encoding="utf-8"?>
<p:tagLst xmlns:p="http://schemas.openxmlformats.org/presentationml/2006/main">
  <p:tag name="KSO_WM_DIAGRAM_VIRTUALLY_FRAME" val="{&quot;height&quot;:442.05,&quot;left&quot;:3.8,&quot;top&quot;:89.55,&quot;width&quot;:770.05}"/>
</p:tagLst>
</file>

<file path=ppt/tags/tag101.xml><?xml version="1.0" encoding="utf-8"?>
<p:tagLst xmlns:p="http://schemas.openxmlformats.org/presentationml/2006/main">
  <p:tag name="KSO_WM_DIAGRAM_VIRTUALLY_FRAME" val="{&quot;height&quot;:442.05,&quot;left&quot;:3.8,&quot;top&quot;:89.55,&quot;width&quot;:770.05}"/>
</p:tagLst>
</file>

<file path=ppt/tags/tag102.xml><?xml version="1.0" encoding="utf-8"?>
<p:tagLst xmlns:p="http://schemas.openxmlformats.org/presentationml/2006/main">
  <p:tag name="KSO_WM_DIAGRAM_VIRTUALLY_FRAME" val="{&quot;height&quot;:442.05,&quot;left&quot;:3.8,&quot;top&quot;:89.55,&quot;width&quot;:770.05}"/>
</p:tagLst>
</file>

<file path=ppt/tags/tag103.xml><?xml version="1.0" encoding="utf-8"?>
<p:tagLst xmlns:p="http://schemas.openxmlformats.org/presentationml/2006/main">
  <p:tag name="KSO_WM_DIAGRAM_VIRTUALLY_FRAME" val="{&quot;height&quot;:442.05,&quot;left&quot;:3.8,&quot;top&quot;:89.55,&quot;width&quot;:770.05}"/>
</p:tagLst>
</file>

<file path=ppt/tags/tag104.xml><?xml version="1.0" encoding="utf-8"?>
<p:tagLst xmlns:p="http://schemas.openxmlformats.org/presentationml/2006/main">
  <p:tag name="KSO_WM_DIAGRAM_VIRTUALLY_FRAME" val="{&quot;height&quot;:442.05,&quot;left&quot;:3.8,&quot;top&quot;:89.55,&quot;width&quot;:770.05}"/>
</p:tagLst>
</file>

<file path=ppt/tags/tag105.xml><?xml version="1.0" encoding="utf-8"?>
<p:tagLst xmlns:p="http://schemas.openxmlformats.org/presentationml/2006/main">
  <p:tag name="KSO_WM_DIAGRAM_VIRTUALLY_FRAME" val="{&quot;height&quot;:442.05,&quot;left&quot;:3.8,&quot;top&quot;:89.55,&quot;width&quot;:770.05}"/>
</p:tagLst>
</file>

<file path=ppt/tags/tag106.xml><?xml version="1.0" encoding="utf-8"?>
<p:tagLst xmlns:p="http://schemas.openxmlformats.org/presentationml/2006/main">
  <p:tag name="KSO_WM_DIAGRAM_VIRTUALLY_FRAME" val="{&quot;height&quot;:442.05,&quot;left&quot;:3.8,&quot;top&quot;:89.55,&quot;width&quot;:770.05}"/>
</p:tagLst>
</file>

<file path=ppt/tags/tag107.xml><?xml version="1.0" encoding="utf-8"?>
<p:tagLst xmlns:p="http://schemas.openxmlformats.org/presentationml/2006/main">
  <p:tag name="KSO_WM_DIAGRAM_VIRTUALLY_FRAME" val="{&quot;height&quot;:442.05,&quot;left&quot;:3.8,&quot;top&quot;:89.55,&quot;width&quot;:770.05}"/>
</p:tagLst>
</file>

<file path=ppt/tags/tag108.xml><?xml version="1.0" encoding="utf-8"?>
<p:tagLst xmlns:p="http://schemas.openxmlformats.org/presentationml/2006/main">
  <p:tag name="KSO_WM_DIAGRAM_VIRTUALLY_FRAME" val="{&quot;height&quot;:442.05,&quot;left&quot;:3.8,&quot;top&quot;:89.55,&quot;width&quot;:770.05}"/>
</p:tagLst>
</file>

<file path=ppt/tags/tag109.xml><?xml version="1.0" encoding="utf-8"?>
<p:tagLst xmlns:p="http://schemas.openxmlformats.org/presentationml/2006/main">
  <p:tag name="KSO_WM_DIAGRAM_VIRTUALLY_FRAME" val="{&quot;height&quot;:442.05,&quot;left&quot;:3.8,&quot;top&quot;:89.55,&quot;width&quot;:770.05}"/>
</p:tagLst>
</file>

<file path=ppt/tags/tag11.xml><?xml version="1.0" encoding="utf-8"?>
<p:tagLst xmlns:p="http://schemas.openxmlformats.org/presentationml/2006/main">
  <p:tag name="KSO_WM_DIAGRAM_VIRTUALLY_FRAME" val="{&quot;height&quot;:410,&quot;left&quot;:203.85,&quot;top&quot;:89.55,&quot;width&quot;:570}"/>
</p:tagLst>
</file>

<file path=ppt/tags/tag110.xml><?xml version="1.0" encoding="utf-8"?>
<p:tagLst xmlns:p="http://schemas.openxmlformats.org/presentationml/2006/main">
  <p:tag name="KSO_WM_DIAGRAM_VIRTUALLY_FRAME" val="{&quot;height&quot;:442.05,&quot;left&quot;:3.8,&quot;top&quot;:89.55,&quot;width&quot;:770.05}"/>
</p:tagLst>
</file>

<file path=ppt/tags/tag111.xml><?xml version="1.0" encoding="utf-8"?>
<p:tagLst xmlns:p="http://schemas.openxmlformats.org/presentationml/2006/main">
  <p:tag name="KSO_WM_DIAGRAM_VIRTUALLY_FRAME" val="{&quot;height&quot;:442.05,&quot;left&quot;:3.8,&quot;top&quot;:89.55,&quot;width&quot;:770.05}"/>
</p:tagLst>
</file>

<file path=ppt/tags/tag112.xml><?xml version="1.0" encoding="utf-8"?>
<p:tagLst xmlns:p="http://schemas.openxmlformats.org/presentationml/2006/main">
  <p:tag name="KSO_WM_DIAGRAM_VIRTUALLY_FRAME" val="{&quot;height&quot;:442.05,&quot;left&quot;:3.8,&quot;top&quot;:89.55,&quot;width&quot;:770.05}"/>
</p:tagLst>
</file>

<file path=ppt/tags/tag113.xml><?xml version="1.0" encoding="utf-8"?>
<p:tagLst xmlns:p="http://schemas.openxmlformats.org/presentationml/2006/main">
  <p:tag name="KSO_WM_DIAGRAM_VIRTUALLY_FRAME" val="{&quot;height&quot;:442.05,&quot;left&quot;:3.8,&quot;top&quot;:89.55,&quot;width&quot;:770.05}"/>
</p:tagLst>
</file>

<file path=ppt/tags/tag114.xml><?xml version="1.0" encoding="utf-8"?>
<p:tagLst xmlns:p="http://schemas.openxmlformats.org/presentationml/2006/main">
  <p:tag name="KSO_WM_DIAGRAM_VIRTUALLY_FRAME" val="{&quot;height&quot;:442.05,&quot;left&quot;:3.8,&quot;top&quot;:89.55,&quot;width&quot;:770.05}"/>
</p:tagLst>
</file>

<file path=ppt/tags/tag115.xml><?xml version="1.0" encoding="utf-8"?>
<p:tagLst xmlns:p="http://schemas.openxmlformats.org/presentationml/2006/main">
  <p:tag name="KSO_WM_DIAGRAM_VIRTUALLY_FRAME" val="{&quot;height&quot;:442.05,&quot;left&quot;:3.8,&quot;top&quot;:89.55,&quot;width&quot;:770.05}"/>
</p:tagLst>
</file>

<file path=ppt/tags/tag116.xml><?xml version="1.0" encoding="utf-8"?>
<p:tagLst xmlns:p="http://schemas.openxmlformats.org/presentationml/2006/main">
  <p:tag name="KSO_WM_DIAGRAM_VIRTUALLY_FRAME" val="{&quot;height&quot;:442.05,&quot;left&quot;:3.8,&quot;top&quot;:89.55,&quot;width&quot;:770.05}"/>
</p:tagLst>
</file>

<file path=ppt/tags/tag117.xml><?xml version="1.0" encoding="utf-8"?>
<p:tagLst xmlns:p="http://schemas.openxmlformats.org/presentationml/2006/main">
  <p:tag name="KSO_WM_DIAGRAM_VIRTUALLY_FRAME" val="{&quot;height&quot;:442.05,&quot;left&quot;:3.8,&quot;top&quot;:89.55,&quot;width&quot;:770.05}"/>
</p:tagLst>
</file>

<file path=ppt/tags/tag118.xml><?xml version="1.0" encoding="utf-8"?>
<p:tagLst xmlns:p="http://schemas.openxmlformats.org/presentationml/2006/main">
  <p:tag name="KSO_WM_DIAGRAM_VIRTUALLY_FRAME" val="{&quot;height&quot;:442.05,&quot;left&quot;:3.8,&quot;top&quot;:89.55,&quot;width&quot;:770.05}"/>
</p:tagLst>
</file>

<file path=ppt/tags/tag119.xml><?xml version="1.0" encoding="utf-8"?>
<p:tagLst xmlns:p="http://schemas.openxmlformats.org/presentationml/2006/main">
  <p:tag name="KSO_WM_DIAGRAM_VIRTUALLY_FRAME" val="{&quot;height&quot;:442.05,&quot;left&quot;:3.8,&quot;top&quot;:89.55,&quot;width&quot;:770.05}"/>
</p:tagLst>
</file>

<file path=ppt/tags/tag12.xml><?xml version="1.0" encoding="utf-8"?>
<p:tagLst xmlns:p="http://schemas.openxmlformats.org/presentationml/2006/main">
  <p:tag name="KSO_WM_DIAGRAM_VIRTUALLY_FRAME" val="{&quot;height&quot;:410,&quot;left&quot;:203.85,&quot;top&quot;:89.55,&quot;width&quot;:570}"/>
</p:tagLst>
</file>

<file path=ppt/tags/tag120.xml><?xml version="1.0" encoding="utf-8"?>
<p:tagLst xmlns:p="http://schemas.openxmlformats.org/presentationml/2006/main">
  <p:tag name="KSO_WM_DIAGRAM_VIRTUALLY_FRAME" val="{&quot;height&quot;:442.05,&quot;left&quot;:3.8,&quot;top&quot;:89.55,&quot;width&quot;:770.05}"/>
</p:tagLst>
</file>

<file path=ppt/tags/tag121.xml><?xml version="1.0" encoding="utf-8"?>
<p:tagLst xmlns:p="http://schemas.openxmlformats.org/presentationml/2006/main">
  <p:tag name="KSO_WM_DIAGRAM_VIRTUALLY_FRAME" val="{&quot;height&quot;:442.05,&quot;left&quot;:3.8,&quot;top&quot;:89.55,&quot;width&quot;:770.05}"/>
</p:tagLst>
</file>

<file path=ppt/tags/tag122.xml><?xml version="1.0" encoding="utf-8"?>
<p:tagLst xmlns:p="http://schemas.openxmlformats.org/presentationml/2006/main">
  <p:tag name="KSO_WM_DIAGRAM_VIRTUALLY_FRAME" val="{&quot;height&quot;:442.05,&quot;left&quot;:3.8,&quot;top&quot;:89.55,&quot;width&quot;:770.05}"/>
</p:tagLst>
</file>

<file path=ppt/tags/tag123.xml><?xml version="1.0" encoding="utf-8"?>
<p:tagLst xmlns:p="http://schemas.openxmlformats.org/presentationml/2006/main">
  <p:tag name="KSO_WM_DIAGRAM_VIRTUALLY_FRAME" val="{&quot;height&quot;:442.05,&quot;left&quot;:3.8,&quot;top&quot;:89.55,&quot;width&quot;:770.05}"/>
</p:tagLst>
</file>

<file path=ppt/tags/tag124.xml><?xml version="1.0" encoding="utf-8"?>
<p:tagLst xmlns:p="http://schemas.openxmlformats.org/presentationml/2006/main">
  <p:tag name="KSO_WM_DIAGRAM_VIRTUALLY_FRAME" val="{&quot;height&quot;:442.05,&quot;left&quot;:3.8,&quot;top&quot;:89.55,&quot;width&quot;:770.05}"/>
</p:tagLst>
</file>

<file path=ppt/tags/tag125.xml><?xml version="1.0" encoding="utf-8"?>
<p:tagLst xmlns:p="http://schemas.openxmlformats.org/presentationml/2006/main">
  <p:tag name="TIMING" val="|0.5|0.6|0.5|0.9|0.6|0.6|0.6|0.4|0.4|0.5"/>
</p:tagLst>
</file>

<file path=ppt/tags/tag13.xml><?xml version="1.0" encoding="utf-8"?>
<p:tagLst xmlns:p="http://schemas.openxmlformats.org/presentationml/2006/main">
  <p:tag name="KSO_WM_DIAGRAM_VIRTUALLY_FRAME" val="{&quot;height&quot;:410,&quot;left&quot;:203.85,&quot;top&quot;:89.55,&quot;width&quot;:570}"/>
</p:tagLst>
</file>

<file path=ppt/tags/tag14.xml><?xml version="1.0" encoding="utf-8"?>
<p:tagLst xmlns:p="http://schemas.openxmlformats.org/presentationml/2006/main">
  <p:tag name="KSO_WM_DIAGRAM_VIRTUALLY_FRAME" val="{&quot;height&quot;:410,&quot;left&quot;:203.85,&quot;top&quot;:89.55,&quot;width&quot;:570}"/>
</p:tagLst>
</file>

<file path=ppt/tags/tag15.xml><?xml version="1.0" encoding="utf-8"?>
<p:tagLst xmlns:p="http://schemas.openxmlformats.org/presentationml/2006/main">
  <p:tag name="KSO_WM_DIAGRAM_VIRTUALLY_FRAME" val="{&quot;height&quot;:410,&quot;left&quot;:203.85,&quot;top&quot;:89.55,&quot;width&quot;:570}"/>
</p:tagLst>
</file>

<file path=ppt/tags/tag16.xml><?xml version="1.0" encoding="utf-8"?>
<p:tagLst xmlns:p="http://schemas.openxmlformats.org/presentationml/2006/main">
  <p:tag name="KSO_WM_DIAGRAM_VIRTUALLY_FRAME" val="{&quot;height&quot;:410,&quot;left&quot;:203.85,&quot;top&quot;:89.55,&quot;width&quot;:570}"/>
</p:tagLst>
</file>

<file path=ppt/tags/tag17.xml><?xml version="1.0" encoding="utf-8"?>
<p:tagLst xmlns:p="http://schemas.openxmlformats.org/presentationml/2006/main">
  <p:tag name="KSO_WM_DIAGRAM_VIRTUALLY_FRAME" val="{&quot;height&quot;:410,&quot;left&quot;:203.85,&quot;top&quot;:89.55,&quot;width&quot;:570}"/>
</p:tagLst>
</file>

<file path=ppt/tags/tag18.xml><?xml version="1.0" encoding="utf-8"?>
<p:tagLst xmlns:p="http://schemas.openxmlformats.org/presentationml/2006/main">
  <p:tag name="KSO_WM_DIAGRAM_VIRTUALLY_FRAME" val="{&quot;height&quot;:410,&quot;left&quot;:203.85,&quot;top&quot;:89.55,&quot;width&quot;:570}"/>
</p:tagLst>
</file>

<file path=ppt/tags/tag19.xml><?xml version="1.0" encoding="utf-8"?>
<p:tagLst xmlns:p="http://schemas.openxmlformats.org/presentationml/2006/main">
  <p:tag name="KSO_WM_DIAGRAM_VIRTUALLY_FRAME" val="{&quot;height&quot;:410,&quot;left&quot;:203.85,&quot;top&quot;:89.55,&quot;width&quot;:570}"/>
</p:tagLst>
</file>

<file path=ppt/tags/tag2.xml><?xml version="1.0" encoding="utf-8"?>
<p:tagLst xmlns:p="http://schemas.openxmlformats.org/presentationml/2006/main">
  <p:tag name="KSO_WM_DIAGRAM_VIRTUALLY_FRAME" val="{&quot;height&quot;:410,&quot;left&quot;:203.85,&quot;top&quot;:89.55,&quot;width&quot;:570}"/>
</p:tagLst>
</file>

<file path=ppt/tags/tag20.xml><?xml version="1.0" encoding="utf-8"?>
<p:tagLst xmlns:p="http://schemas.openxmlformats.org/presentationml/2006/main">
  <p:tag name="KSO_WM_DIAGRAM_VIRTUALLY_FRAME" val="{&quot;height&quot;:410,&quot;left&quot;:203.85,&quot;top&quot;:89.55,&quot;width&quot;:570}"/>
</p:tagLst>
</file>

<file path=ppt/tags/tag21.xml><?xml version="1.0" encoding="utf-8"?>
<p:tagLst xmlns:p="http://schemas.openxmlformats.org/presentationml/2006/main">
  <p:tag name="KSO_WM_DIAGRAM_VIRTUALLY_FRAME" val="{&quot;height&quot;:410,&quot;left&quot;:203.85,&quot;top&quot;:89.55,&quot;width&quot;:570}"/>
</p:tagLst>
</file>

<file path=ppt/tags/tag22.xml><?xml version="1.0" encoding="utf-8"?>
<p:tagLst xmlns:p="http://schemas.openxmlformats.org/presentationml/2006/main">
  <p:tag name="KSO_WM_DIAGRAM_VIRTUALLY_FRAME" val="{&quot;height&quot;:410,&quot;left&quot;:203.85,&quot;top&quot;:89.55,&quot;width&quot;:570}"/>
</p:tagLst>
</file>

<file path=ppt/tags/tag23.xml><?xml version="1.0" encoding="utf-8"?>
<p:tagLst xmlns:p="http://schemas.openxmlformats.org/presentationml/2006/main">
  <p:tag name="KSO_WM_DIAGRAM_VIRTUALLY_FRAME" val="{&quot;height&quot;:410,&quot;left&quot;:203.85,&quot;top&quot;:89.55,&quot;width&quot;:570}"/>
</p:tagLst>
</file>

<file path=ppt/tags/tag24.xml><?xml version="1.0" encoding="utf-8"?>
<p:tagLst xmlns:p="http://schemas.openxmlformats.org/presentationml/2006/main">
  <p:tag name="KSO_WM_DIAGRAM_VIRTUALLY_FRAME" val="{&quot;height&quot;:410,&quot;left&quot;:203.85,&quot;top&quot;:89.55,&quot;width&quot;:570}"/>
</p:tagLst>
</file>

<file path=ppt/tags/tag25.xml><?xml version="1.0" encoding="utf-8"?>
<p:tagLst xmlns:p="http://schemas.openxmlformats.org/presentationml/2006/main">
  <p:tag name="KSO_WM_DIAGRAM_VIRTUALLY_FRAME" val="{&quot;height&quot;:410,&quot;left&quot;:203.85,&quot;top&quot;:89.55,&quot;width&quot;:570}"/>
</p:tagLst>
</file>

<file path=ppt/tags/tag26.xml><?xml version="1.0" encoding="utf-8"?>
<p:tagLst xmlns:p="http://schemas.openxmlformats.org/presentationml/2006/main">
  <p:tag name="KSO_WM_DIAGRAM_VIRTUALLY_FRAME" val="{&quot;height&quot;:410,&quot;left&quot;:203.85,&quot;top&quot;:89.55,&quot;width&quot;:570}"/>
</p:tagLst>
</file>

<file path=ppt/tags/tag27.xml><?xml version="1.0" encoding="utf-8"?>
<p:tagLst xmlns:p="http://schemas.openxmlformats.org/presentationml/2006/main">
  <p:tag name="KSO_WM_DIAGRAM_VIRTUALLY_FRAME" val="{&quot;height&quot;:410,&quot;left&quot;:203.85,&quot;top&quot;:89.55,&quot;width&quot;:570}"/>
</p:tagLst>
</file>

<file path=ppt/tags/tag28.xml><?xml version="1.0" encoding="utf-8"?>
<p:tagLst xmlns:p="http://schemas.openxmlformats.org/presentationml/2006/main">
  <p:tag name="KSO_WM_DIAGRAM_VIRTUALLY_FRAME" val="{&quot;height&quot;:410,&quot;left&quot;:203.85,&quot;top&quot;:89.55,&quot;width&quot;:570}"/>
</p:tagLst>
</file>

<file path=ppt/tags/tag29.xml><?xml version="1.0" encoding="utf-8"?>
<p:tagLst xmlns:p="http://schemas.openxmlformats.org/presentationml/2006/main">
  <p:tag name="KSO_WM_DIAGRAM_VIRTUALLY_FRAME" val="{&quot;height&quot;:410,&quot;left&quot;:203.85,&quot;top&quot;:89.55,&quot;width&quot;:570}"/>
</p:tagLst>
</file>

<file path=ppt/tags/tag3.xml><?xml version="1.0" encoding="utf-8"?>
<p:tagLst xmlns:p="http://schemas.openxmlformats.org/presentationml/2006/main">
  <p:tag name="KSO_WM_DIAGRAM_VIRTUALLY_FRAME" val="{&quot;height&quot;:410,&quot;left&quot;:203.85,&quot;top&quot;:89.55,&quot;width&quot;:570}"/>
</p:tagLst>
</file>

<file path=ppt/tags/tag30.xml><?xml version="1.0" encoding="utf-8"?>
<p:tagLst xmlns:p="http://schemas.openxmlformats.org/presentationml/2006/main">
  <p:tag name="KSO_WM_DIAGRAM_VIRTUALLY_FRAME" val="{&quot;height&quot;:410,&quot;left&quot;:203.85,&quot;top&quot;:89.55,&quot;width&quot;:570}"/>
</p:tagLst>
</file>

<file path=ppt/tags/tag31.xml><?xml version="1.0" encoding="utf-8"?>
<p:tagLst xmlns:p="http://schemas.openxmlformats.org/presentationml/2006/main">
  <p:tag name="KSO_WM_DIAGRAM_VIRTUALLY_FRAME" val="{&quot;height&quot;:410,&quot;left&quot;:203.85,&quot;top&quot;:89.55,&quot;width&quot;:570}"/>
</p:tagLst>
</file>

<file path=ppt/tags/tag32.xml><?xml version="1.0" encoding="utf-8"?>
<p:tagLst xmlns:p="http://schemas.openxmlformats.org/presentationml/2006/main">
  <p:tag name="KSO_WM_DIAGRAM_VIRTUALLY_FRAME" val="{&quot;height&quot;:410,&quot;left&quot;:203.85,&quot;top&quot;:89.55,&quot;width&quot;:570}"/>
</p:tagLst>
</file>

<file path=ppt/tags/tag33.xml><?xml version="1.0" encoding="utf-8"?>
<p:tagLst xmlns:p="http://schemas.openxmlformats.org/presentationml/2006/main">
  <p:tag name="KSO_WM_DIAGRAM_VIRTUALLY_FRAME" val="{&quot;height&quot;:410,&quot;left&quot;:203.85,&quot;top&quot;:89.55,&quot;width&quot;:570}"/>
</p:tagLst>
</file>

<file path=ppt/tags/tag34.xml><?xml version="1.0" encoding="utf-8"?>
<p:tagLst xmlns:p="http://schemas.openxmlformats.org/presentationml/2006/main">
  <p:tag name="KSO_WM_DIAGRAM_VIRTUALLY_FRAME" val="{&quot;height&quot;:410,&quot;left&quot;:203.85,&quot;top&quot;:89.55,&quot;width&quot;:570}"/>
</p:tagLst>
</file>

<file path=ppt/tags/tag35.xml><?xml version="1.0" encoding="utf-8"?>
<p:tagLst xmlns:p="http://schemas.openxmlformats.org/presentationml/2006/main">
  <p:tag name="KSO_WM_DIAGRAM_VIRTUALLY_FRAME" val="{&quot;height&quot;:410,&quot;left&quot;:203.85,&quot;top&quot;:89.55,&quot;width&quot;:570}"/>
</p:tagLst>
</file>

<file path=ppt/tags/tag36.xml><?xml version="1.0" encoding="utf-8"?>
<p:tagLst xmlns:p="http://schemas.openxmlformats.org/presentationml/2006/main">
  <p:tag name="KSO_WM_DIAGRAM_VIRTUALLY_FRAME" val="{&quot;height&quot;:410,&quot;left&quot;:203.85,&quot;top&quot;:89.55,&quot;width&quot;:570}"/>
</p:tagLst>
</file>

<file path=ppt/tags/tag37.xml><?xml version="1.0" encoding="utf-8"?>
<p:tagLst xmlns:p="http://schemas.openxmlformats.org/presentationml/2006/main">
  <p:tag name="KSO_WM_DIAGRAM_VIRTUALLY_FRAME" val="{&quot;height&quot;:410,&quot;left&quot;:203.85,&quot;top&quot;:89.55,&quot;width&quot;:570}"/>
</p:tagLst>
</file>

<file path=ppt/tags/tag38.xml><?xml version="1.0" encoding="utf-8"?>
<p:tagLst xmlns:p="http://schemas.openxmlformats.org/presentationml/2006/main">
  <p:tag name="KSO_WM_DIAGRAM_VIRTUALLY_FRAME" val="{&quot;height&quot;:410,&quot;left&quot;:203.85,&quot;top&quot;:89.55,&quot;width&quot;:570}"/>
</p:tagLst>
</file>

<file path=ppt/tags/tag39.xml><?xml version="1.0" encoding="utf-8"?>
<p:tagLst xmlns:p="http://schemas.openxmlformats.org/presentationml/2006/main">
  <p:tag name="KSO_WM_DIAGRAM_VIRTUALLY_FRAME" val="{&quot;height&quot;:410,&quot;left&quot;:203.85,&quot;top&quot;:89.55,&quot;width&quot;:570}"/>
</p:tagLst>
</file>

<file path=ppt/tags/tag4.xml><?xml version="1.0" encoding="utf-8"?>
<p:tagLst xmlns:p="http://schemas.openxmlformats.org/presentationml/2006/main">
  <p:tag name="KSO_WM_DIAGRAM_VIRTUALLY_FRAME" val="{&quot;height&quot;:410,&quot;left&quot;:203.85,&quot;top&quot;:89.55,&quot;width&quot;:570}"/>
</p:tagLst>
</file>

<file path=ppt/tags/tag40.xml><?xml version="1.0" encoding="utf-8"?>
<p:tagLst xmlns:p="http://schemas.openxmlformats.org/presentationml/2006/main">
  <p:tag name="KSO_WM_DIAGRAM_VIRTUALLY_FRAME" val="{&quot;height&quot;:410,&quot;left&quot;:203.85,&quot;top&quot;:89.55,&quot;width&quot;:570}"/>
</p:tagLst>
</file>

<file path=ppt/tags/tag41.xml><?xml version="1.0" encoding="utf-8"?>
<p:tagLst xmlns:p="http://schemas.openxmlformats.org/presentationml/2006/main">
  <p:tag name="KSO_WM_DIAGRAM_VIRTUALLY_FRAME" val="{&quot;height&quot;:410,&quot;left&quot;:203.85,&quot;top&quot;:89.55,&quot;width&quot;:570}"/>
</p:tagLst>
</file>

<file path=ppt/tags/tag42.xml><?xml version="1.0" encoding="utf-8"?>
<p:tagLst xmlns:p="http://schemas.openxmlformats.org/presentationml/2006/main">
  <p:tag name="KSO_WM_DIAGRAM_VIRTUALLY_FRAME" val="{&quot;height&quot;:410,&quot;left&quot;:203.85,&quot;top&quot;:89.55,&quot;width&quot;:570}"/>
</p:tagLst>
</file>

<file path=ppt/tags/tag43.xml><?xml version="1.0" encoding="utf-8"?>
<p:tagLst xmlns:p="http://schemas.openxmlformats.org/presentationml/2006/main">
  <p:tag name="KSO_WM_DIAGRAM_VIRTUALLY_FRAME" val="{&quot;height&quot;:410,&quot;left&quot;:203.85,&quot;top&quot;:89.55,&quot;width&quot;:570}"/>
</p:tagLst>
</file>

<file path=ppt/tags/tag44.xml><?xml version="1.0" encoding="utf-8"?>
<p:tagLst xmlns:p="http://schemas.openxmlformats.org/presentationml/2006/main">
  <p:tag name="KSO_WM_DIAGRAM_VIRTUALLY_FRAME" val="{&quot;height&quot;:410,&quot;left&quot;:203.85,&quot;top&quot;:89.55,&quot;width&quot;:570}"/>
</p:tagLst>
</file>

<file path=ppt/tags/tag45.xml><?xml version="1.0" encoding="utf-8"?>
<p:tagLst xmlns:p="http://schemas.openxmlformats.org/presentationml/2006/main">
  <p:tag name="KSO_WM_DIAGRAM_VIRTUALLY_FRAME" val="{&quot;height&quot;:410,&quot;left&quot;:203.85,&quot;top&quot;:89.55,&quot;width&quot;:570}"/>
</p:tagLst>
</file>

<file path=ppt/tags/tag46.xml><?xml version="1.0" encoding="utf-8"?>
<p:tagLst xmlns:p="http://schemas.openxmlformats.org/presentationml/2006/main">
  <p:tag name="KSO_WM_DIAGRAM_VIRTUALLY_FRAME" val="{&quot;height&quot;:410,&quot;left&quot;:203.85,&quot;top&quot;:89.55,&quot;width&quot;:570}"/>
</p:tagLst>
</file>

<file path=ppt/tags/tag47.xml><?xml version="1.0" encoding="utf-8"?>
<p:tagLst xmlns:p="http://schemas.openxmlformats.org/presentationml/2006/main">
  <p:tag name="KSO_WM_DIAGRAM_VIRTUALLY_FRAME" val="{&quot;height&quot;:410,&quot;left&quot;:203.85,&quot;top&quot;:89.55,&quot;width&quot;:570}"/>
</p:tagLst>
</file>

<file path=ppt/tags/tag48.xml><?xml version="1.0" encoding="utf-8"?>
<p:tagLst xmlns:p="http://schemas.openxmlformats.org/presentationml/2006/main">
  <p:tag name="KSO_WM_DIAGRAM_VIRTUALLY_FRAME" val="{&quot;height&quot;:410,&quot;left&quot;:203.85,&quot;top&quot;:89.55,&quot;width&quot;:570}"/>
</p:tagLst>
</file>

<file path=ppt/tags/tag49.xml><?xml version="1.0" encoding="utf-8"?>
<p:tagLst xmlns:p="http://schemas.openxmlformats.org/presentationml/2006/main">
  <p:tag name="KSO_WM_DIAGRAM_VIRTUALLY_FRAME" val="{&quot;height&quot;:410,&quot;left&quot;:203.85,&quot;top&quot;:89.55,&quot;width&quot;:570}"/>
</p:tagLst>
</file>

<file path=ppt/tags/tag5.xml><?xml version="1.0" encoding="utf-8"?>
<p:tagLst xmlns:p="http://schemas.openxmlformats.org/presentationml/2006/main">
  <p:tag name="KSO_WM_DIAGRAM_VIRTUALLY_FRAME" val="{&quot;height&quot;:410,&quot;left&quot;:203.85,&quot;top&quot;:89.55,&quot;width&quot;:570}"/>
</p:tagLst>
</file>

<file path=ppt/tags/tag50.xml><?xml version="1.0" encoding="utf-8"?>
<p:tagLst xmlns:p="http://schemas.openxmlformats.org/presentationml/2006/main">
  <p:tag name="KSO_WM_DIAGRAM_VIRTUALLY_FRAME" val="{&quot;height&quot;:410,&quot;left&quot;:203.85,&quot;top&quot;:89.55,&quot;width&quot;:570}"/>
</p:tagLst>
</file>

<file path=ppt/tags/tag51.xml><?xml version="1.0" encoding="utf-8"?>
<p:tagLst xmlns:p="http://schemas.openxmlformats.org/presentationml/2006/main">
  <p:tag name="KSO_WM_DIAGRAM_VIRTUALLY_FRAME" val="{&quot;height&quot;:410,&quot;left&quot;:203.85,&quot;top&quot;:89.55,&quot;width&quot;:570}"/>
</p:tagLst>
</file>

<file path=ppt/tags/tag52.xml><?xml version="1.0" encoding="utf-8"?>
<p:tagLst xmlns:p="http://schemas.openxmlformats.org/presentationml/2006/main">
  <p:tag name="KSO_WM_DIAGRAM_VIRTUALLY_FRAME" val="{&quot;height&quot;:410,&quot;left&quot;:203.85,&quot;top&quot;:89.55,&quot;width&quot;:570}"/>
</p:tagLst>
</file>

<file path=ppt/tags/tag53.xml><?xml version="1.0" encoding="utf-8"?>
<p:tagLst xmlns:p="http://schemas.openxmlformats.org/presentationml/2006/main">
  <p:tag name="KSO_WM_DIAGRAM_VIRTUALLY_FRAME" val="{&quot;height&quot;:410,&quot;left&quot;:203.85,&quot;top&quot;:89.55,&quot;width&quot;:570}"/>
</p:tagLst>
</file>

<file path=ppt/tags/tag54.xml><?xml version="1.0" encoding="utf-8"?>
<p:tagLst xmlns:p="http://schemas.openxmlformats.org/presentationml/2006/main">
  <p:tag name="KSO_WM_DIAGRAM_VIRTUALLY_FRAME" val="{&quot;height&quot;:410,&quot;left&quot;:203.85,&quot;top&quot;:89.55,&quot;width&quot;:570}"/>
</p:tagLst>
</file>

<file path=ppt/tags/tag55.xml><?xml version="1.0" encoding="utf-8"?>
<p:tagLst xmlns:p="http://schemas.openxmlformats.org/presentationml/2006/main">
  <p:tag name="KSO_WM_DIAGRAM_VIRTUALLY_FRAME" val="{&quot;height&quot;:410,&quot;left&quot;:203.85,&quot;top&quot;:89.55,&quot;width&quot;:570}"/>
</p:tagLst>
</file>

<file path=ppt/tags/tag56.xml><?xml version="1.0" encoding="utf-8"?>
<p:tagLst xmlns:p="http://schemas.openxmlformats.org/presentationml/2006/main">
  <p:tag name="KSO_WM_DIAGRAM_VIRTUALLY_FRAME" val="{&quot;height&quot;:410,&quot;left&quot;:203.85,&quot;top&quot;:89.55,&quot;width&quot;:570}"/>
</p:tagLst>
</file>

<file path=ppt/tags/tag57.xml><?xml version="1.0" encoding="utf-8"?>
<p:tagLst xmlns:p="http://schemas.openxmlformats.org/presentationml/2006/main">
  <p:tag name="KSO_WM_DIAGRAM_VIRTUALLY_FRAME" val="{&quot;height&quot;:410,&quot;left&quot;:203.85,&quot;top&quot;:89.55,&quot;width&quot;:570}"/>
</p:tagLst>
</file>

<file path=ppt/tags/tag58.xml><?xml version="1.0" encoding="utf-8"?>
<p:tagLst xmlns:p="http://schemas.openxmlformats.org/presentationml/2006/main">
  <p:tag name="KSO_WM_DIAGRAM_VIRTUALLY_FRAME" val="{&quot;height&quot;:410,&quot;left&quot;:203.85,&quot;top&quot;:89.55,&quot;width&quot;:570}"/>
</p:tagLst>
</file>

<file path=ppt/tags/tag59.xml><?xml version="1.0" encoding="utf-8"?>
<p:tagLst xmlns:p="http://schemas.openxmlformats.org/presentationml/2006/main">
  <p:tag name="KSO_WM_DIAGRAM_VIRTUALLY_FRAME" val="{&quot;height&quot;:410,&quot;left&quot;:203.85,&quot;top&quot;:89.55,&quot;width&quot;:570}"/>
</p:tagLst>
</file>

<file path=ppt/tags/tag6.xml><?xml version="1.0" encoding="utf-8"?>
<p:tagLst xmlns:p="http://schemas.openxmlformats.org/presentationml/2006/main">
  <p:tag name="KSO_WM_DIAGRAM_VIRTUALLY_FRAME" val="{&quot;height&quot;:410,&quot;left&quot;:203.85,&quot;top&quot;:89.55,&quot;width&quot;:570}"/>
</p:tagLst>
</file>

<file path=ppt/tags/tag60.xml><?xml version="1.0" encoding="utf-8"?>
<p:tagLst xmlns:p="http://schemas.openxmlformats.org/presentationml/2006/main">
  <p:tag name="KSO_WM_DIAGRAM_VIRTUALLY_FRAME" val="{&quot;height&quot;:410,&quot;left&quot;:203.85,&quot;top&quot;:89.55,&quot;width&quot;:570}"/>
</p:tagLst>
</file>

<file path=ppt/tags/tag61.xml><?xml version="1.0" encoding="utf-8"?>
<p:tagLst xmlns:p="http://schemas.openxmlformats.org/presentationml/2006/main">
  <p:tag name="KSO_WM_DIAGRAM_VIRTUALLY_FRAME" val="{&quot;height&quot;:410,&quot;left&quot;:203.85,&quot;top&quot;:89.55,&quot;width&quot;:570}"/>
</p:tagLst>
</file>

<file path=ppt/tags/tag62.xml><?xml version="1.0" encoding="utf-8"?>
<p:tagLst xmlns:p="http://schemas.openxmlformats.org/presentationml/2006/main">
  <p:tag name="KSO_WM_DIAGRAM_VIRTUALLY_FRAME" val="{&quot;height&quot;:410,&quot;left&quot;:203.85,&quot;top&quot;:89.55,&quot;width&quot;:570}"/>
</p:tagLst>
</file>

<file path=ppt/tags/tag63.xml><?xml version="1.0" encoding="utf-8"?>
<p:tagLst xmlns:p="http://schemas.openxmlformats.org/presentationml/2006/main">
  <p:tag name="KSO_WM_DIAGRAM_VIRTUALLY_FRAME" val="{&quot;height&quot;:410,&quot;left&quot;:203.85,&quot;top&quot;:89.55,&quot;width&quot;:570}"/>
</p:tagLst>
</file>

<file path=ppt/tags/tag64.xml><?xml version="1.0" encoding="utf-8"?>
<p:tagLst xmlns:p="http://schemas.openxmlformats.org/presentationml/2006/main">
  <p:tag name="KSO_WM_DIAGRAM_VIRTUALLY_FRAME" val="{&quot;height&quot;:410,&quot;left&quot;:203.85,&quot;top&quot;:89.55,&quot;width&quot;:570}"/>
</p:tagLst>
</file>

<file path=ppt/tags/tag65.xml><?xml version="1.0" encoding="utf-8"?>
<p:tagLst xmlns:p="http://schemas.openxmlformats.org/presentationml/2006/main">
  <p:tag name="KSO_WM_DIAGRAM_VIRTUALLY_FRAME" val="{&quot;height&quot;:410,&quot;left&quot;:203.85,&quot;top&quot;:89.55,&quot;width&quot;:570}"/>
</p:tagLst>
</file>

<file path=ppt/tags/tag66.xml><?xml version="1.0" encoding="utf-8"?>
<p:tagLst xmlns:p="http://schemas.openxmlformats.org/presentationml/2006/main">
  <p:tag name="KSO_WM_DIAGRAM_VIRTUALLY_FRAME" val="{&quot;height&quot;:410,&quot;left&quot;:203.85,&quot;top&quot;:89.55,&quot;width&quot;:570}"/>
</p:tagLst>
</file>

<file path=ppt/tags/tag67.xml><?xml version="1.0" encoding="utf-8"?>
<p:tagLst xmlns:p="http://schemas.openxmlformats.org/presentationml/2006/main">
  <p:tag name="KSO_WM_DIAGRAM_VIRTUALLY_FRAME" val="{&quot;height&quot;:410,&quot;left&quot;:203.85,&quot;top&quot;:89.55,&quot;width&quot;:570}"/>
</p:tagLst>
</file>

<file path=ppt/tags/tag68.xml><?xml version="1.0" encoding="utf-8"?>
<p:tagLst xmlns:p="http://schemas.openxmlformats.org/presentationml/2006/main">
  <p:tag name="KSO_WM_DIAGRAM_VIRTUALLY_FRAME" val="{&quot;height&quot;:410,&quot;left&quot;:203.85,&quot;top&quot;:89.55,&quot;width&quot;:570}"/>
</p:tagLst>
</file>

<file path=ppt/tags/tag69.xml><?xml version="1.0" encoding="utf-8"?>
<p:tagLst xmlns:p="http://schemas.openxmlformats.org/presentationml/2006/main">
  <p:tag name="KSO_WM_DIAGRAM_VIRTUALLY_FRAME" val="{&quot;height&quot;:410,&quot;left&quot;:203.85,&quot;top&quot;:89.55,&quot;width&quot;:570}"/>
</p:tagLst>
</file>

<file path=ppt/tags/tag7.xml><?xml version="1.0" encoding="utf-8"?>
<p:tagLst xmlns:p="http://schemas.openxmlformats.org/presentationml/2006/main">
  <p:tag name="KSO_WM_DIAGRAM_VIRTUALLY_FRAME" val="{&quot;height&quot;:410,&quot;left&quot;:203.85,&quot;top&quot;:89.55,&quot;width&quot;:570}"/>
</p:tagLst>
</file>

<file path=ppt/tags/tag70.xml><?xml version="1.0" encoding="utf-8"?>
<p:tagLst xmlns:p="http://schemas.openxmlformats.org/presentationml/2006/main">
  <p:tag name="KSO_WM_DIAGRAM_VIRTUALLY_FRAME" val="{&quot;height&quot;:410,&quot;left&quot;:203.85,&quot;top&quot;:89.55,&quot;width&quot;:570}"/>
</p:tagLst>
</file>

<file path=ppt/tags/tag71.xml><?xml version="1.0" encoding="utf-8"?>
<p:tagLst xmlns:p="http://schemas.openxmlformats.org/presentationml/2006/main">
  <p:tag name="KSO_WM_DIAGRAM_VIRTUALLY_FRAME" val="{&quot;height&quot;:410,&quot;left&quot;:203.85,&quot;top&quot;:89.55,&quot;width&quot;:570}"/>
</p:tagLst>
</file>

<file path=ppt/tags/tag72.xml><?xml version="1.0" encoding="utf-8"?>
<p:tagLst xmlns:p="http://schemas.openxmlformats.org/presentationml/2006/main">
  <p:tag name="KSO_WM_DIAGRAM_VIRTUALLY_FRAME" val="{&quot;height&quot;:410,&quot;left&quot;:203.85,&quot;top&quot;:89.55,&quot;width&quot;:570}"/>
</p:tagLst>
</file>

<file path=ppt/tags/tag73.xml><?xml version="1.0" encoding="utf-8"?>
<p:tagLst xmlns:p="http://schemas.openxmlformats.org/presentationml/2006/main">
  <p:tag name="KSO_WM_DIAGRAM_VIRTUALLY_FRAME" val="{&quot;height&quot;:410,&quot;left&quot;:203.85,&quot;top&quot;:89.55,&quot;width&quot;:570}"/>
</p:tagLst>
</file>

<file path=ppt/tags/tag74.xml><?xml version="1.0" encoding="utf-8"?>
<p:tagLst xmlns:p="http://schemas.openxmlformats.org/presentationml/2006/main">
  <p:tag name="KSO_WM_DIAGRAM_VIRTUALLY_FRAME" val="{&quot;height&quot;:410,&quot;left&quot;:203.85,&quot;top&quot;:89.55,&quot;width&quot;:570}"/>
</p:tagLst>
</file>

<file path=ppt/tags/tag75.xml><?xml version="1.0" encoding="utf-8"?>
<p:tagLst xmlns:p="http://schemas.openxmlformats.org/presentationml/2006/main">
  <p:tag name="KSO_WM_DIAGRAM_VIRTUALLY_FRAME" val="{&quot;height&quot;:410,&quot;left&quot;:203.85,&quot;top&quot;:89.55,&quot;width&quot;:570}"/>
</p:tagLst>
</file>

<file path=ppt/tags/tag76.xml><?xml version="1.0" encoding="utf-8"?>
<p:tagLst xmlns:p="http://schemas.openxmlformats.org/presentationml/2006/main">
  <p:tag name="KSO_WM_DIAGRAM_VIRTUALLY_FRAME" val="{&quot;height&quot;:410,&quot;left&quot;:203.85,&quot;top&quot;:89.55,&quot;width&quot;:570}"/>
</p:tagLst>
</file>

<file path=ppt/tags/tag77.xml><?xml version="1.0" encoding="utf-8"?>
<p:tagLst xmlns:p="http://schemas.openxmlformats.org/presentationml/2006/main">
  <p:tag name="KSO_WM_DIAGRAM_VIRTUALLY_FRAME" val="{&quot;height&quot;:410,&quot;left&quot;:203.85,&quot;top&quot;:89.55,&quot;width&quot;:570}"/>
</p:tagLst>
</file>

<file path=ppt/tags/tag78.xml><?xml version="1.0" encoding="utf-8"?>
<p:tagLst xmlns:p="http://schemas.openxmlformats.org/presentationml/2006/main">
  <p:tag name="KSO_WM_DIAGRAM_VIRTUALLY_FRAME" val="{&quot;height&quot;:410,&quot;left&quot;:203.85,&quot;top&quot;:89.55,&quot;width&quot;:570}"/>
</p:tagLst>
</file>

<file path=ppt/tags/tag79.xml><?xml version="1.0" encoding="utf-8"?>
<p:tagLst xmlns:p="http://schemas.openxmlformats.org/presentationml/2006/main">
  <p:tag name="KSO_WM_DIAGRAM_VIRTUALLY_FRAME" val="{&quot;height&quot;:410,&quot;left&quot;:203.85,&quot;top&quot;:89.55,&quot;width&quot;:570}"/>
</p:tagLst>
</file>

<file path=ppt/tags/tag8.xml><?xml version="1.0" encoding="utf-8"?>
<p:tagLst xmlns:p="http://schemas.openxmlformats.org/presentationml/2006/main">
  <p:tag name="KSO_WM_DIAGRAM_VIRTUALLY_FRAME" val="{&quot;height&quot;:410,&quot;left&quot;:203.85,&quot;top&quot;:89.55,&quot;width&quot;:570}"/>
</p:tagLst>
</file>

<file path=ppt/tags/tag80.xml><?xml version="1.0" encoding="utf-8"?>
<p:tagLst xmlns:p="http://schemas.openxmlformats.org/presentationml/2006/main">
  <p:tag name="KSO_WM_DIAGRAM_VIRTUALLY_FRAME" val="{&quot;height&quot;:410,&quot;left&quot;:203.85,&quot;top&quot;:89.55,&quot;width&quot;:570}"/>
</p:tagLst>
</file>

<file path=ppt/tags/tag81.xml><?xml version="1.0" encoding="utf-8"?>
<p:tagLst xmlns:p="http://schemas.openxmlformats.org/presentationml/2006/main">
  <p:tag name="KSO_WM_DIAGRAM_VIRTUALLY_FRAME" val="{&quot;height&quot;:410,&quot;left&quot;:203.85,&quot;top&quot;:89.55,&quot;width&quot;:570}"/>
</p:tagLst>
</file>

<file path=ppt/tags/tag82.xml><?xml version="1.0" encoding="utf-8"?>
<p:tagLst xmlns:p="http://schemas.openxmlformats.org/presentationml/2006/main">
  <p:tag name="KSO_WM_DIAGRAM_VIRTUALLY_FRAME" val="{&quot;height&quot;:410,&quot;left&quot;:203.85,&quot;top&quot;:89.55,&quot;width&quot;:570}"/>
</p:tagLst>
</file>

<file path=ppt/tags/tag83.xml><?xml version="1.0" encoding="utf-8"?>
<p:tagLst xmlns:p="http://schemas.openxmlformats.org/presentationml/2006/main">
  <p:tag name="KSO_WM_DIAGRAM_VIRTUALLY_FRAME" val="{&quot;height&quot;:410,&quot;left&quot;:203.85,&quot;top&quot;:89.55,&quot;width&quot;:570}"/>
</p:tagLst>
</file>

<file path=ppt/tags/tag84.xml><?xml version="1.0" encoding="utf-8"?>
<p:tagLst xmlns:p="http://schemas.openxmlformats.org/presentationml/2006/main">
  <p:tag name="KSO_WM_DIAGRAM_VIRTUALLY_FRAME" val="{&quot;height&quot;:410,&quot;left&quot;:203.85,&quot;top&quot;:89.55,&quot;width&quot;:570}"/>
</p:tagLst>
</file>

<file path=ppt/tags/tag85.xml><?xml version="1.0" encoding="utf-8"?>
<p:tagLst xmlns:p="http://schemas.openxmlformats.org/presentationml/2006/main">
  <p:tag name="KSO_WM_DIAGRAM_VIRTUALLY_FRAME" val="{&quot;height&quot;:410,&quot;left&quot;:203.85,&quot;top&quot;:89.55,&quot;width&quot;:570}"/>
</p:tagLst>
</file>

<file path=ppt/tags/tag86.xml><?xml version="1.0" encoding="utf-8"?>
<p:tagLst xmlns:p="http://schemas.openxmlformats.org/presentationml/2006/main">
  <p:tag name="KSO_WM_DIAGRAM_VIRTUALLY_FRAME" val="{&quot;height&quot;:410,&quot;left&quot;:203.85,&quot;top&quot;:89.55,&quot;width&quot;:570}"/>
</p:tagLst>
</file>

<file path=ppt/tags/tag87.xml><?xml version="1.0" encoding="utf-8"?>
<p:tagLst xmlns:p="http://schemas.openxmlformats.org/presentationml/2006/main">
  <p:tag name="KSO_WM_DIAGRAM_VIRTUALLY_FRAME" val="{&quot;height&quot;:410,&quot;left&quot;:203.85,&quot;top&quot;:89.55,&quot;width&quot;:570}"/>
</p:tagLst>
</file>

<file path=ppt/tags/tag88.xml><?xml version="1.0" encoding="utf-8"?>
<p:tagLst xmlns:p="http://schemas.openxmlformats.org/presentationml/2006/main">
  <p:tag name="KSO_WM_DIAGRAM_VIRTUALLY_FRAME" val="{&quot;height&quot;:410,&quot;left&quot;:203.85,&quot;top&quot;:89.55,&quot;width&quot;:570}"/>
</p:tagLst>
</file>

<file path=ppt/tags/tag89.xml><?xml version="1.0" encoding="utf-8"?>
<p:tagLst xmlns:p="http://schemas.openxmlformats.org/presentationml/2006/main">
  <p:tag name="KSO_WM_DIAGRAM_VIRTUALLY_FRAME" val="{&quot;height&quot;:410,&quot;left&quot;:203.85,&quot;top&quot;:89.55,&quot;width&quot;:570}"/>
</p:tagLst>
</file>

<file path=ppt/tags/tag9.xml><?xml version="1.0" encoding="utf-8"?>
<p:tagLst xmlns:p="http://schemas.openxmlformats.org/presentationml/2006/main">
  <p:tag name="KSO_WM_DIAGRAM_VIRTUALLY_FRAME" val="{&quot;height&quot;:410,&quot;left&quot;:203.85,&quot;top&quot;:89.55,&quot;width&quot;:570}"/>
</p:tagLst>
</file>

<file path=ppt/tags/tag90.xml><?xml version="1.0" encoding="utf-8"?>
<p:tagLst xmlns:p="http://schemas.openxmlformats.org/presentationml/2006/main">
  <p:tag name="KSO_WM_DIAGRAM_VIRTUALLY_FRAME" val="{&quot;height&quot;:410,&quot;left&quot;:203.85,&quot;top&quot;:89.55,&quot;width&quot;:570}"/>
</p:tagLst>
</file>

<file path=ppt/tags/tag91.xml><?xml version="1.0" encoding="utf-8"?>
<p:tagLst xmlns:p="http://schemas.openxmlformats.org/presentationml/2006/main">
  <p:tag name="KSO_WM_DIAGRAM_VIRTUALLY_FRAME" val="{&quot;height&quot;:410,&quot;left&quot;:203.85,&quot;top&quot;:89.55,&quot;width&quot;:570}"/>
</p:tagLst>
</file>

<file path=ppt/tags/tag92.xml><?xml version="1.0" encoding="utf-8"?>
<p:tagLst xmlns:p="http://schemas.openxmlformats.org/presentationml/2006/main">
  <p:tag name="KSO_WM_DIAGRAM_VIRTUALLY_FRAME" val="{&quot;height&quot;:410,&quot;left&quot;:203.85,&quot;top&quot;:89.55,&quot;width&quot;:570}"/>
</p:tagLst>
</file>

<file path=ppt/tags/tag93.xml><?xml version="1.0" encoding="utf-8"?>
<p:tagLst xmlns:p="http://schemas.openxmlformats.org/presentationml/2006/main">
  <p:tag name="KSO_WM_DIAGRAM_VIRTUALLY_FRAME" val="{&quot;height&quot;:410,&quot;left&quot;:203.85,&quot;top&quot;:89.55,&quot;width&quot;:570}"/>
</p:tagLst>
</file>

<file path=ppt/tags/tag94.xml><?xml version="1.0" encoding="utf-8"?>
<p:tagLst xmlns:p="http://schemas.openxmlformats.org/presentationml/2006/main">
  <p:tag name="KSO_WM_DIAGRAM_VIRTUALLY_FRAME" val="{&quot;height&quot;:410,&quot;left&quot;:203.85,&quot;top&quot;:89.55,&quot;width&quot;:570}"/>
</p:tagLst>
</file>

<file path=ppt/tags/tag95.xml><?xml version="1.0" encoding="utf-8"?>
<p:tagLst xmlns:p="http://schemas.openxmlformats.org/presentationml/2006/main">
  <p:tag name="KSO_WM_DIAGRAM_VIRTUALLY_FRAME" val="{&quot;height&quot;:410,&quot;left&quot;:203.85,&quot;top&quot;:89.55,&quot;width&quot;:570}"/>
</p:tagLst>
</file>

<file path=ppt/tags/tag96.xml><?xml version="1.0" encoding="utf-8"?>
<p:tagLst xmlns:p="http://schemas.openxmlformats.org/presentationml/2006/main">
  <p:tag name="KSO_WM_DIAGRAM_VIRTUALLY_FRAME" val="{&quot;height&quot;:410,&quot;left&quot;:203.85,&quot;top&quot;:89.55,&quot;width&quot;:570}"/>
</p:tagLst>
</file>

<file path=ppt/tags/tag97.xml><?xml version="1.0" encoding="utf-8"?>
<p:tagLst xmlns:p="http://schemas.openxmlformats.org/presentationml/2006/main">
  <p:tag name="KSO_WM_DIAGRAM_VIRTUALLY_FRAME" val="{&quot;height&quot;:442.05,&quot;left&quot;:3.8,&quot;top&quot;:89.55,&quot;width&quot;:770.05}"/>
</p:tagLst>
</file>

<file path=ppt/tags/tag98.xml><?xml version="1.0" encoding="utf-8"?>
<p:tagLst xmlns:p="http://schemas.openxmlformats.org/presentationml/2006/main">
  <p:tag name="KSO_WM_DIAGRAM_VIRTUALLY_FRAME" val="{&quot;height&quot;:442.05,&quot;left&quot;:3.8,&quot;top&quot;:89.55,&quot;width&quot;:770.05}"/>
</p:tagLst>
</file>

<file path=ppt/tags/tag99.xml><?xml version="1.0" encoding="utf-8"?>
<p:tagLst xmlns:p="http://schemas.openxmlformats.org/presentationml/2006/main">
  <p:tag name="KSO_WM_DIAGRAM_VIRTUALLY_FRAME" val="{&quot;height&quot;:442.05,&quot;left&quot;:3.8,&quot;top&quot;:89.55,&quot;width&quot;:770.05}"/>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8420</Words>
  <Application>WPS 演示</Application>
  <PresentationFormat>宽屏</PresentationFormat>
  <Paragraphs>681</Paragraphs>
  <Slides>38</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38</vt:i4>
      </vt:variant>
    </vt:vector>
  </HeadingPairs>
  <TitlesOfParts>
    <vt:vector size="53" baseType="lpstr">
      <vt:lpstr>Arial</vt:lpstr>
      <vt:lpstr>宋体</vt:lpstr>
      <vt:lpstr>Wingdings</vt:lpstr>
      <vt:lpstr>微软雅黑</vt:lpstr>
      <vt:lpstr>Times New Roman</vt:lpstr>
      <vt:lpstr>CMR10</vt:lpstr>
      <vt:lpstr>Segoe Print</vt:lpstr>
      <vt:lpstr>CMTI10</vt:lpstr>
      <vt:lpstr>Open Sans</vt:lpstr>
      <vt:lpstr>等线</vt:lpstr>
      <vt:lpstr>Arial Unicode MS</vt:lpstr>
      <vt:lpstr>包图粗黑体</vt:lpstr>
      <vt:lpstr>黑体</vt:lpstr>
      <vt:lpstr>BatangChe</vt:lpstr>
      <vt:lpstr>自定义设计方案</vt:lpstr>
      <vt:lpstr>PowerPoint 演示文稿</vt:lpstr>
      <vt:lpstr>Transaction and Isolation Level</vt:lpstr>
      <vt:lpstr>Serializability (SER)</vt:lpstr>
      <vt:lpstr>Database Systems and Serializability</vt:lpstr>
      <vt:lpstr>Black-box Checking(End to End)</vt:lpstr>
      <vt:lpstr>General Transaction (GT) </vt:lpstr>
      <vt:lpstr>Reseach Question: </vt:lpstr>
      <vt:lpstr>Read-Modify-Write pattern</vt:lpstr>
      <vt:lpstr>Motivation</vt:lpstr>
      <vt:lpstr>Contributions:</vt:lpstr>
      <vt:lpstr>Mini-Transactions</vt:lpstr>
      <vt:lpstr>MTs are highly expressive to characterize all common isolation anomalies.</vt:lpstr>
      <vt:lpstr>Dependency Graph based Characterization of SER</vt:lpstr>
      <vt:lpstr>Dependency Graph based Characterization of SER</vt:lpstr>
      <vt:lpstr>Dependency Graph based Characterization of SER</vt:lpstr>
      <vt:lpstr>Dependency Graph based Characterization of SER</vt:lpstr>
      <vt:lpstr>Dependency Graph based Characterization of SER</vt:lpstr>
      <vt:lpstr>Dependency Graph based Characterization of SER</vt:lpstr>
      <vt:lpstr>Dependency Graph based Characterization of SER</vt:lpstr>
      <vt:lpstr>Dependency Graph based Characterization of SER</vt:lpstr>
      <vt:lpstr>Dependency Graph based Characterization of SER</vt:lpstr>
      <vt:lpstr>Mini-Transaction History Verification Algorithm</vt:lpstr>
      <vt:lpstr>Algorithm Correctness</vt:lpstr>
      <vt:lpstr>Optimized Verification Algorithm</vt:lpstr>
      <vt:lpstr>Complexity Issues</vt:lpstr>
      <vt:lpstr>Experimental Evaluation</vt:lpstr>
      <vt:lpstr>Q1: History Verification Performance vs. Cobra</vt:lpstr>
      <vt:lpstr>Q1: History Verification Performance vs. PolySI</vt:lpstr>
      <vt:lpstr>Q1: History Verification Performance vs. Porcupine </vt:lpstr>
      <vt:lpstr>Q2: End-to-End Checking Performance vs. Cobra</vt:lpstr>
      <vt:lpstr>Q2: End-to-End Checking Performance vs. PolySI</vt:lpstr>
      <vt:lpstr>Q3: Effectiveness of Workload Generation</vt:lpstr>
      <vt:lpstr>Q4: Detecting Isolation Bugs - Rediscovering Bugs</vt:lpstr>
      <vt:lpstr>Q4: Detecting Isolation Bugs - Effectiveness</vt:lpstr>
      <vt:lpstr>Q4: Detecting Isolation Bugs - Effectiveness</vt:lpstr>
      <vt:lpstr>Summary</vt:lpstr>
      <vt:lpstr>Discussion &amp; Future work</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采薇</dc:creator>
  <cp:lastModifiedBy>无</cp:lastModifiedBy>
  <cp:revision>423</cp:revision>
  <dcterms:created xsi:type="dcterms:W3CDTF">2021-11-05T00:29:00Z</dcterms:created>
  <dcterms:modified xsi:type="dcterms:W3CDTF">2025-05-22T16:51:21Z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2052-12.1.0.21171</vt:lpwstr>
  </property>
  <property fmtid="{D5CDD505-2E9C-101B-9397-08002B2CF9AE}" pid="3" name="ICV">
    <vt:lpwstr>F6B2971955C346938ED4EFF0542D49FD_13</vt:lpwstr>
  </property>
</Properties>
</file>